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0" r:id="rId3"/>
    <p:sldId id="341" r:id="rId4"/>
    <p:sldId id="425" r:id="rId5"/>
    <p:sldId id="427" r:id="rId6"/>
    <p:sldId id="428" r:id="rId7"/>
    <p:sldId id="429" r:id="rId8"/>
    <p:sldId id="396" r:id="rId9"/>
    <p:sldId id="342" r:id="rId10"/>
    <p:sldId id="348" r:id="rId11"/>
    <p:sldId id="343" r:id="rId12"/>
    <p:sldId id="344" r:id="rId13"/>
    <p:sldId id="345" r:id="rId14"/>
    <p:sldId id="347" r:id="rId15"/>
    <p:sldId id="346" r:id="rId16"/>
    <p:sldId id="349" r:id="rId17"/>
    <p:sldId id="350" r:id="rId18"/>
    <p:sldId id="351" r:id="rId19"/>
    <p:sldId id="352" r:id="rId20"/>
    <p:sldId id="355" r:id="rId21"/>
    <p:sldId id="353" r:id="rId22"/>
    <p:sldId id="357" r:id="rId23"/>
    <p:sldId id="354" r:id="rId24"/>
    <p:sldId id="356" r:id="rId25"/>
    <p:sldId id="358" r:id="rId26"/>
    <p:sldId id="322" r:id="rId27"/>
    <p:sldId id="319" r:id="rId28"/>
    <p:sldId id="317" r:id="rId29"/>
    <p:sldId id="359" r:id="rId30"/>
    <p:sldId id="360" r:id="rId31"/>
    <p:sldId id="361" r:id="rId32"/>
    <p:sldId id="363" r:id="rId33"/>
    <p:sldId id="362" r:id="rId34"/>
    <p:sldId id="364" r:id="rId35"/>
    <p:sldId id="365" r:id="rId36"/>
    <p:sldId id="718" r:id="rId37"/>
    <p:sldId id="719" r:id="rId38"/>
    <p:sldId id="366" r:id="rId39"/>
    <p:sldId id="430" r:id="rId40"/>
    <p:sldId id="431" r:id="rId41"/>
    <p:sldId id="717" r:id="rId42"/>
  </p:sldIdLst>
  <p:sldSz cx="9144000" cy="6858000" type="screen4x3"/>
  <p:notesSz cx="6735763" cy="98694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6081" autoAdjust="0"/>
  </p:normalViewPr>
  <p:slideViewPr>
    <p:cSldViewPr>
      <p:cViewPr varScale="1">
        <p:scale>
          <a:sx n="106" d="100"/>
          <a:sy n="106" d="100"/>
        </p:scale>
        <p:origin x="17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1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>
            <a:extLst>
              <a:ext uri="{FF2B5EF4-FFF2-40B4-BE49-F238E27FC236}">
                <a16:creationId xmlns:a16="http://schemas.microsoft.com/office/drawing/2014/main" id="{294F8147-18B3-49F0-8DF3-BA4AF65ACD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>
            <a:extLst>
              <a:ext uri="{FF2B5EF4-FFF2-40B4-BE49-F238E27FC236}">
                <a16:creationId xmlns:a16="http://schemas.microsoft.com/office/drawing/2014/main" id="{78D00AA1-2467-08DA-CF80-CCE78D5B9E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>
            <a:extLst>
              <a:ext uri="{FF2B5EF4-FFF2-40B4-BE49-F238E27FC236}">
                <a16:creationId xmlns:a16="http://schemas.microsoft.com/office/drawing/2014/main" id="{3DD10BBF-6EEB-91BB-3B9C-1C55318390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>
            <a:extLst>
              <a:ext uri="{FF2B5EF4-FFF2-40B4-BE49-F238E27FC236}">
                <a16:creationId xmlns:a16="http://schemas.microsoft.com/office/drawing/2014/main" id="{B3191FDE-9510-7A9E-228B-3FF5CC6B5F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4188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/>
            </a:lvl1pPr>
          </a:lstStyle>
          <a:p>
            <a:pPr>
              <a:defRPr/>
            </a:pPr>
            <a:fld id="{9BCC07B7-4E50-43AE-8F45-A648E7868FC4}" type="slidenum">
              <a:rPr lang="de-CH" altLang="de-DE"/>
              <a:pPr>
                <a:defRPr/>
              </a:pPr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>
            <a:extLst>
              <a:ext uri="{FF2B5EF4-FFF2-40B4-BE49-F238E27FC236}">
                <a16:creationId xmlns:a16="http://schemas.microsoft.com/office/drawing/2014/main" id="{035811E8-35F2-90AC-4376-A4E907A7BC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>
            <a:extLst>
              <a:ext uri="{FF2B5EF4-FFF2-40B4-BE49-F238E27FC236}">
                <a16:creationId xmlns:a16="http://schemas.microsoft.com/office/drawing/2014/main" id="{B3513926-FA17-ECF1-6049-4AFF8C6609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76" name="Rechteck 13315">
            <a:extLst>
              <a:ext uri="{FF2B5EF4-FFF2-40B4-BE49-F238E27FC236}">
                <a16:creationId xmlns:a16="http://schemas.microsoft.com/office/drawing/2014/main" id="{BA66D92D-4390-F308-4567-311DD460F3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20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>
            <a:extLst>
              <a:ext uri="{FF2B5EF4-FFF2-40B4-BE49-F238E27FC236}">
                <a16:creationId xmlns:a16="http://schemas.microsoft.com/office/drawing/2014/main" id="{ECC9F814-99F2-2F70-3E95-25F5A0F4BC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>
            <a:extLst>
              <a:ext uri="{FF2B5EF4-FFF2-40B4-BE49-F238E27FC236}">
                <a16:creationId xmlns:a16="http://schemas.microsoft.com/office/drawing/2014/main" id="{B4864606-95B9-AE52-834D-E83F179F74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>
            <a:extLst>
              <a:ext uri="{FF2B5EF4-FFF2-40B4-BE49-F238E27FC236}">
                <a16:creationId xmlns:a16="http://schemas.microsoft.com/office/drawing/2014/main" id="{9DE0E1C6-991A-7753-EA6D-72463E79B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3" tIns="46206" rIns="92413" bIns="4620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/>
            </a:lvl1pPr>
          </a:lstStyle>
          <a:p>
            <a:pPr>
              <a:defRPr/>
            </a:pPr>
            <a:fld id="{73550AE1-402E-4C31-9914-3AC78D96F8AA}" type="slidenum">
              <a:rPr lang="de-CH" altLang="de-DE"/>
              <a:pPr>
                <a:defRPr/>
              </a:pPr>
              <a:t>‹Nr.›</a:t>
            </a:fld>
            <a:endParaRPr lang="de-CH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14336">
            <a:extLst>
              <a:ext uri="{FF2B5EF4-FFF2-40B4-BE49-F238E27FC236}">
                <a16:creationId xmlns:a16="http://schemas.microsoft.com/office/drawing/2014/main" id="{B74FC139-C258-54FD-CE86-BAE7A16B3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147" name="Rechteck 14337">
            <a:extLst>
              <a:ext uri="{FF2B5EF4-FFF2-40B4-BE49-F238E27FC236}">
                <a16:creationId xmlns:a16="http://schemas.microsoft.com/office/drawing/2014/main" id="{E68F1604-A7DE-1728-708E-D2E4619F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148" name="Form 3">
            <a:extLst>
              <a:ext uri="{FF2B5EF4-FFF2-40B4-BE49-F238E27FC236}">
                <a16:creationId xmlns:a16="http://schemas.microsoft.com/office/drawing/2014/main" id="{05945F85-416D-8645-C0A4-4BBEF59FE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>
              <a:spcBef>
                <a:spcPct val="0"/>
              </a:spcBef>
            </a:pPr>
            <a:fld id="{EE4591BB-4FE4-452C-8FD9-E5D6BB0D5743}" type="slidenum">
              <a:rPr lang="de-CH" altLang="de-D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hteck 17408">
            <a:extLst>
              <a:ext uri="{FF2B5EF4-FFF2-40B4-BE49-F238E27FC236}">
                <a16:creationId xmlns:a16="http://schemas.microsoft.com/office/drawing/2014/main" id="{AAB5EA7B-BFCF-B0A7-0D28-C50E84708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8675" name="Rechteck 17409">
            <a:extLst>
              <a:ext uri="{FF2B5EF4-FFF2-40B4-BE49-F238E27FC236}">
                <a16:creationId xmlns:a16="http://schemas.microsoft.com/office/drawing/2014/main" id="{5632F826-D591-559A-EA61-60887EED2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8676" name="Form 3">
            <a:extLst>
              <a:ext uri="{FF2B5EF4-FFF2-40B4-BE49-F238E27FC236}">
                <a16:creationId xmlns:a16="http://schemas.microsoft.com/office/drawing/2014/main" id="{84044C94-D685-4014-3DDB-441DCA19F9C5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E39DE0-EE83-4918-8F32-17F59296EFBD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eck 17408">
            <a:extLst>
              <a:ext uri="{FF2B5EF4-FFF2-40B4-BE49-F238E27FC236}">
                <a16:creationId xmlns:a16="http://schemas.microsoft.com/office/drawing/2014/main" id="{18E706A3-8998-7946-BDF5-20426C49B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8435" name="Rechteck 17409">
            <a:extLst>
              <a:ext uri="{FF2B5EF4-FFF2-40B4-BE49-F238E27FC236}">
                <a16:creationId xmlns:a16="http://schemas.microsoft.com/office/drawing/2014/main" id="{1421DCED-814B-5B09-978E-290EB406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8436" name="Form 3">
            <a:extLst>
              <a:ext uri="{FF2B5EF4-FFF2-40B4-BE49-F238E27FC236}">
                <a16:creationId xmlns:a16="http://schemas.microsoft.com/office/drawing/2014/main" id="{829F764C-30DB-383C-03CA-D2E59AF44A20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E560B6-6DF6-4E69-AC96-8D1EC45ABDC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hteck 17408">
            <a:extLst>
              <a:ext uri="{FF2B5EF4-FFF2-40B4-BE49-F238E27FC236}">
                <a16:creationId xmlns:a16="http://schemas.microsoft.com/office/drawing/2014/main" id="{77103230-BE47-E1AD-4ABA-D21DE8B73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0483" name="Rechteck 17409">
            <a:extLst>
              <a:ext uri="{FF2B5EF4-FFF2-40B4-BE49-F238E27FC236}">
                <a16:creationId xmlns:a16="http://schemas.microsoft.com/office/drawing/2014/main" id="{B8278E7D-AE77-CF7F-E91B-94C440D2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0484" name="Form 3">
            <a:extLst>
              <a:ext uri="{FF2B5EF4-FFF2-40B4-BE49-F238E27FC236}">
                <a16:creationId xmlns:a16="http://schemas.microsoft.com/office/drawing/2014/main" id="{8CE9F805-0E87-360B-19EF-EE9E891F4AD9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379BD9-57B6-4F5C-8962-83F951FE2EBD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hteck 17408">
            <a:extLst>
              <a:ext uri="{FF2B5EF4-FFF2-40B4-BE49-F238E27FC236}">
                <a16:creationId xmlns:a16="http://schemas.microsoft.com/office/drawing/2014/main" id="{F4B36415-5594-8CF4-52AD-CF967FB60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531" name="Rechteck 17409">
            <a:extLst>
              <a:ext uri="{FF2B5EF4-FFF2-40B4-BE49-F238E27FC236}">
                <a16:creationId xmlns:a16="http://schemas.microsoft.com/office/drawing/2014/main" id="{D87FD4ED-E64C-0052-B710-EFE1F095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2532" name="Form 3">
            <a:extLst>
              <a:ext uri="{FF2B5EF4-FFF2-40B4-BE49-F238E27FC236}">
                <a16:creationId xmlns:a16="http://schemas.microsoft.com/office/drawing/2014/main" id="{062B25CC-3D97-C18F-EB1E-67B17D527419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44DB80-BD93-4EDC-80EA-E5E79900916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hteck 17408">
            <a:extLst>
              <a:ext uri="{FF2B5EF4-FFF2-40B4-BE49-F238E27FC236}">
                <a16:creationId xmlns:a16="http://schemas.microsoft.com/office/drawing/2014/main" id="{2F79F8D5-47C4-026F-2137-3523F346A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6627" name="Rechteck 17409">
            <a:extLst>
              <a:ext uri="{FF2B5EF4-FFF2-40B4-BE49-F238E27FC236}">
                <a16:creationId xmlns:a16="http://schemas.microsoft.com/office/drawing/2014/main" id="{85C8746B-B9CA-D82B-870D-726B90161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6628" name="Form 3">
            <a:extLst>
              <a:ext uri="{FF2B5EF4-FFF2-40B4-BE49-F238E27FC236}">
                <a16:creationId xmlns:a16="http://schemas.microsoft.com/office/drawing/2014/main" id="{1AEBAEF5-DDD1-21DC-E65F-8308BB080C29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BE8D36-5F18-4A96-89EE-92AA6614678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hteck 17408">
            <a:extLst>
              <a:ext uri="{FF2B5EF4-FFF2-40B4-BE49-F238E27FC236}">
                <a16:creationId xmlns:a16="http://schemas.microsoft.com/office/drawing/2014/main" id="{EEF4425B-931D-0AFA-C3D3-AC966EC8D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4579" name="Rechteck 17409">
            <a:extLst>
              <a:ext uri="{FF2B5EF4-FFF2-40B4-BE49-F238E27FC236}">
                <a16:creationId xmlns:a16="http://schemas.microsoft.com/office/drawing/2014/main" id="{45EB75C8-2157-4FB0-586A-2469E21F1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4580" name="Form 3">
            <a:extLst>
              <a:ext uri="{FF2B5EF4-FFF2-40B4-BE49-F238E27FC236}">
                <a16:creationId xmlns:a16="http://schemas.microsoft.com/office/drawing/2014/main" id="{08514938-EDED-38F4-12A5-7173DB3C946A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B589B2-8D89-4009-96C1-41B5C3039EBD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hteck 17408">
            <a:extLst>
              <a:ext uri="{FF2B5EF4-FFF2-40B4-BE49-F238E27FC236}">
                <a16:creationId xmlns:a16="http://schemas.microsoft.com/office/drawing/2014/main" id="{0448F0CF-F3BB-5246-002B-18DDC3320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0723" name="Rechteck 17409">
            <a:extLst>
              <a:ext uri="{FF2B5EF4-FFF2-40B4-BE49-F238E27FC236}">
                <a16:creationId xmlns:a16="http://schemas.microsoft.com/office/drawing/2014/main" id="{6B73F35D-426B-4BD5-E9F4-DA4168F5C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0724" name="Form 3">
            <a:extLst>
              <a:ext uri="{FF2B5EF4-FFF2-40B4-BE49-F238E27FC236}">
                <a16:creationId xmlns:a16="http://schemas.microsoft.com/office/drawing/2014/main" id="{1B4737FE-6ED2-30EB-C992-06C211A20382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6E4B3D-DC9C-49FE-ACD5-A7CBDEE89E5E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hteck 17408">
            <a:extLst>
              <a:ext uri="{FF2B5EF4-FFF2-40B4-BE49-F238E27FC236}">
                <a16:creationId xmlns:a16="http://schemas.microsoft.com/office/drawing/2014/main" id="{C3028E7B-A75C-C781-BE23-D684CB5B6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2771" name="Rechteck 17409">
            <a:extLst>
              <a:ext uri="{FF2B5EF4-FFF2-40B4-BE49-F238E27FC236}">
                <a16:creationId xmlns:a16="http://schemas.microsoft.com/office/drawing/2014/main" id="{239BF784-52DC-BB74-96A9-A6D62C55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2772" name="Form 3">
            <a:extLst>
              <a:ext uri="{FF2B5EF4-FFF2-40B4-BE49-F238E27FC236}">
                <a16:creationId xmlns:a16="http://schemas.microsoft.com/office/drawing/2014/main" id="{5424FEBA-86A6-4F05-8181-0A34922E8A40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C225A1-3D6A-4AE6-A3C4-0688569BC892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hteck 17408">
            <a:extLst>
              <a:ext uri="{FF2B5EF4-FFF2-40B4-BE49-F238E27FC236}">
                <a16:creationId xmlns:a16="http://schemas.microsoft.com/office/drawing/2014/main" id="{B7AAA84D-99EA-388E-20FA-BD886210F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4819" name="Rechteck 17409">
            <a:extLst>
              <a:ext uri="{FF2B5EF4-FFF2-40B4-BE49-F238E27FC236}">
                <a16:creationId xmlns:a16="http://schemas.microsoft.com/office/drawing/2014/main" id="{F8E535FA-2A9F-2043-B501-0C1949B36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4820" name="Form 3">
            <a:extLst>
              <a:ext uri="{FF2B5EF4-FFF2-40B4-BE49-F238E27FC236}">
                <a16:creationId xmlns:a16="http://schemas.microsoft.com/office/drawing/2014/main" id="{DEA56E74-ED73-AF5A-8CFD-757BDE0E949F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2486AA-FCC4-49D7-82E8-4BE8D8FB6AE1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hteck 17408">
            <a:extLst>
              <a:ext uri="{FF2B5EF4-FFF2-40B4-BE49-F238E27FC236}">
                <a16:creationId xmlns:a16="http://schemas.microsoft.com/office/drawing/2014/main" id="{BE8BBFFC-A86A-656C-0AA4-138C9A2EE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6867" name="Rechteck 17409">
            <a:extLst>
              <a:ext uri="{FF2B5EF4-FFF2-40B4-BE49-F238E27FC236}">
                <a16:creationId xmlns:a16="http://schemas.microsoft.com/office/drawing/2014/main" id="{99F35CFD-4D18-768F-C6F4-518FCED7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6868" name="Form 3">
            <a:extLst>
              <a:ext uri="{FF2B5EF4-FFF2-40B4-BE49-F238E27FC236}">
                <a16:creationId xmlns:a16="http://schemas.microsoft.com/office/drawing/2014/main" id="{FE18E265-FC2A-2BF3-7E03-0EC99917D443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5897CD-CBF7-4D3C-BF81-86EF0C478FF8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>
            <a:extLst>
              <a:ext uri="{FF2B5EF4-FFF2-40B4-BE49-F238E27FC236}">
                <a16:creationId xmlns:a16="http://schemas.microsoft.com/office/drawing/2014/main" id="{45E7D94E-DD3C-4F4B-C7DC-0A18DBDC2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>
            <a:extLst>
              <a:ext uri="{FF2B5EF4-FFF2-40B4-BE49-F238E27FC236}">
                <a16:creationId xmlns:a16="http://schemas.microsoft.com/office/drawing/2014/main" id="{ADC48D04-BF83-8EC1-3127-28BB26A0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2292" name="Form 3">
            <a:extLst>
              <a:ext uri="{FF2B5EF4-FFF2-40B4-BE49-F238E27FC236}">
                <a16:creationId xmlns:a16="http://schemas.microsoft.com/office/drawing/2014/main" id="{CC1F6965-4E25-0031-A6C8-F1F6F0EDB4A1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16D718-FEDF-438B-BC26-D6B5E0CF0DFA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eck 17408">
            <a:extLst>
              <a:ext uri="{FF2B5EF4-FFF2-40B4-BE49-F238E27FC236}">
                <a16:creationId xmlns:a16="http://schemas.microsoft.com/office/drawing/2014/main" id="{4CEC63E1-85E3-B4A9-5598-C0F1A5A83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8915" name="Rechteck 17409">
            <a:extLst>
              <a:ext uri="{FF2B5EF4-FFF2-40B4-BE49-F238E27FC236}">
                <a16:creationId xmlns:a16="http://schemas.microsoft.com/office/drawing/2014/main" id="{78F7A80D-E6CB-CBE7-42A3-CA881B6F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8916" name="Form 3">
            <a:extLst>
              <a:ext uri="{FF2B5EF4-FFF2-40B4-BE49-F238E27FC236}">
                <a16:creationId xmlns:a16="http://schemas.microsoft.com/office/drawing/2014/main" id="{E5D32690-A746-0A53-338D-C1DEC1BD17B2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1F4767-8BBE-4981-9AEB-15B47B6E7C1C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hteck 17408">
            <a:extLst>
              <a:ext uri="{FF2B5EF4-FFF2-40B4-BE49-F238E27FC236}">
                <a16:creationId xmlns:a16="http://schemas.microsoft.com/office/drawing/2014/main" id="{8BAA7ECE-4057-612E-BD8F-3AEB08DE5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0963" name="Rechteck 17409">
            <a:extLst>
              <a:ext uri="{FF2B5EF4-FFF2-40B4-BE49-F238E27FC236}">
                <a16:creationId xmlns:a16="http://schemas.microsoft.com/office/drawing/2014/main" id="{4FFEB8FE-4243-928C-E580-0DDE5C48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0964" name="Form 3">
            <a:extLst>
              <a:ext uri="{FF2B5EF4-FFF2-40B4-BE49-F238E27FC236}">
                <a16:creationId xmlns:a16="http://schemas.microsoft.com/office/drawing/2014/main" id="{B9FA027A-5584-8AEF-4FE1-FB8AF76151E7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9BBA0E-1C38-49B1-A37E-0C9CDA73FF2E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hteck 17408">
            <a:extLst>
              <a:ext uri="{FF2B5EF4-FFF2-40B4-BE49-F238E27FC236}">
                <a16:creationId xmlns:a16="http://schemas.microsoft.com/office/drawing/2014/main" id="{44C99561-0905-7DB9-973E-460E19ED6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3011" name="Rechteck 17409">
            <a:extLst>
              <a:ext uri="{FF2B5EF4-FFF2-40B4-BE49-F238E27FC236}">
                <a16:creationId xmlns:a16="http://schemas.microsoft.com/office/drawing/2014/main" id="{997207E4-0DA7-D1E8-802F-69B6096CF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3012" name="Form 3">
            <a:extLst>
              <a:ext uri="{FF2B5EF4-FFF2-40B4-BE49-F238E27FC236}">
                <a16:creationId xmlns:a16="http://schemas.microsoft.com/office/drawing/2014/main" id="{1A6C0CD1-E3DD-F05C-0D59-A2DC04B208C5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56C098-B861-4D2B-B52A-1EA0388DF92D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hteck 17408">
            <a:extLst>
              <a:ext uri="{FF2B5EF4-FFF2-40B4-BE49-F238E27FC236}">
                <a16:creationId xmlns:a16="http://schemas.microsoft.com/office/drawing/2014/main" id="{A210E6FF-990C-D813-2196-B6C7EA810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5059" name="Rechteck 17409">
            <a:extLst>
              <a:ext uri="{FF2B5EF4-FFF2-40B4-BE49-F238E27FC236}">
                <a16:creationId xmlns:a16="http://schemas.microsoft.com/office/drawing/2014/main" id="{56DD28E0-3904-9DCD-F4D4-253E3C09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5060" name="Form 3">
            <a:extLst>
              <a:ext uri="{FF2B5EF4-FFF2-40B4-BE49-F238E27FC236}">
                <a16:creationId xmlns:a16="http://schemas.microsoft.com/office/drawing/2014/main" id="{DD085FB1-601E-EB2D-A13A-D64346549A2C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A7741A-01B4-4D5E-AB72-AC5F434FD161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eck 17408">
            <a:extLst>
              <a:ext uri="{FF2B5EF4-FFF2-40B4-BE49-F238E27FC236}">
                <a16:creationId xmlns:a16="http://schemas.microsoft.com/office/drawing/2014/main" id="{B7D4E9B6-040A-D997-3F19-D20CEB918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7107" name="Rechteck 17409">
            <a:extLst>
              <a:ext uri="{FF2B5EF4-FFF2-40B4-BE49-F238E27FC236}">
                <a16:creationId xmlns:a16="http://schemas.microsoft.com/office/drawing/2014/main" id="{215671B8-4D98-9B5E-5B70-3EC537F97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7108" name="Form 3">
            <a:extLst>
              <a:ext uri="{FF2B5EF4-FFF2-40B4-BE49-F238E27FC236}">
                <a16:creationId xmlns:a16="http://schemas.microsoft.com/office/drawing/2014/main" id="{F58C0E56-C3DA-8650-8413-B12960CD1060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D1F42A-8272-422C-B55B-F5E38460B8F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hteck 17408">
            <a:extLst>
              <a:ext uri="{FF2B5EF4-FFF2-40B4-BE49-F238E27FC236}">
                <a16:creationId xmlns:a16="http://schemas.microsoft.com/office/drawing/2014/main" id="{BAF28080-8D28-179A-7164-C7C999461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9155" name="Rechteck 17409">
            <a:extLst>
              <a:ext uri="{FF2B5EF4-FFF2-40B4-BE49-F238E27FC236}">
                <a16:creationId xmlns:a16="http://schemas.microsoft.com/office/drawing/2014/main" id="{1BABB485-91A3-085B-1690-0FACF21D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9156" name="Form 3">
            <a:extLst>
              <a:ext uri="{FF2B5EF4-FFF2-40B4-BE49-F238E27FC236}">
                <a16:creationId xmlns:a16="http://schemas.microsoft.com/office/drawing/2014/main" id="{059833C6-767D-5561-0210-587D505E06B1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4E74A5-6DC7-4047-A169-8B04DF1F3E8E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hteck 17408">
            <a:extLst>
              <a:ext uri="{FF2B5EF4-FFF2-40B4-BE49-F238E27FC236}">
                <a16:creationId xmlns:a16="http://schemas.microsoft.com/office/drawing/2014/main" id="{F7FE7431-8915-4180-A592-153CFA50B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8851" name="Rechteck 17409">
            <a:extLst>
              <a:ext uri="{FF2B5EF4-FFF2-40B4-BE49-F238E27FC236}">
                <a16:creationId xmlns:a16="http://schemas.microsoft.com/office/drawing/2014/main" id="{13DC7C28-B5AA-4CE9-AFAB-7BC4DD74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78852" name="Form 3">
            <a:extLst>
              <a:ext uri="{FF2B5EF4-FFF2-40B4-BE49-F238E27FC236}">
                <a16:creationId xmlns:a16="http://schemas.microsoft.com/office/drawing/2014/main" id="{5EFA5F7F-3E8B-4CBC-BC3D-1263530BD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289E5-31F2-4B8B-B4BE-A8DD0DF7AA8E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17408">
            <a:extLst>
              <a:ext uri="{FF2B5EF4-FFF2-40B4-BE49-F238E27FC236}">
                <a16:creationId xmlns:a16="http://schemas.microsoft.com/office/drawing/2014/main" id="{3C374F98-6EB2-406C-A8E0-71D105922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9875" name="Rechteck 17409">
            <a:extLst>
              <a:ext uri="{FF2B5EF4-FFF2-40B4-BE49-F238E27FC236}">
                <a16:creationId xmlns:a16="http://schemas.microsoft.com/office/drawing/2014/main" id="{1A4D2228-E5F8-4A75-9C9E-033B6B0F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79876" name="Form 3">
            <a:extLst>
              <a:ext uri="{FF2B5EF4-FFF2-40B4-BE49-F238E27FC236}">
                <a16:creationId xmlns:a16="http://schemas.microsoft.com/office/drawing/2014/main" id="{7E28435C-677E-4AED-918A-ADC62B8DB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39CB22-6AB3-434F-82FD-5B8BE03BA31A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hteck 17408">
            <a:extLst>
              <a:ext uri="{FF2B5EF4-FFF2-40B4-BE49-F238E27FC236}">
                <a16:creationId xmlns:a16="http://schemas.microsoft.com/office/drawing/2014/main" id="{D44289C6-1F38-40EA-8B2D-9E5C4387F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0899" name="Rechteck 17409">
            <a:extLst>
              <a:ext uri="{FF2B5EF4-FFF2-40B4-BE49-F238E27FC236}">
                <a16:creationId xmlns:a16="http://schemas.microsoft.com/office/drawing/2014/main" id="{87F1D6EC-075A-40F5-A03F-7F8002831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80900" name="Form 3">
            <a:extLst>
              <a:ext uri="{FF2B5EF4-FFF2-40B4-BE49-F238E27FC236}">
                <a16:creationId xmlns:a16="http://schemas.microsoft.com/office/drawing/2014/main" id="{F804058C-3FF1-4111-A789-D5582AC4D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A06C49-B32C-49F1-93EB-6CBAFB90D571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hteck 17408">
            <a:extLst>
              <a:ext uri="{FF2B5EF4-FFF2-40B4-BE49-F238E27FC236}">
                <a16:creationId xmlns:a16="http://schemas.microsoft.com/office/drawing/2014/main" id="{58C8C990-C620-6CF4-D03C-4C341A8DB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1203" name="Rechteck 17409">
            <a:extLst>
              <a:ext uri="{FF2B5EF4-FFF2-40B4-BE49-F238E27FC236}">
                <a16:creationId xmlns:a16="http://schemas.microsoft.com/office/drawing/2014/main" id="{A639CEF0-D939-4595-295C-B1A79715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1204" name="Form 3">
            <a:extLst>
              <a:ext uri="{FF2B5EF4-FFF2-40B4-BE49-F238E27FC236}">
                <a16:creationId xmlns:a16="http://schemas.microsoft.com/office/drawing/2014/main" id="{FC94A636-315B-357B-EAC1-BE354D5B3509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7E5E0-DB64-4524-ADB7-30240A3CFC0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17408">
            <a:extLst>
              <a:ext uri="{FF2B5EF4-FFF2-40B4-BE49-F238E27FC236}">
                <a16:creationId xmlns:a16="http://schemas.microsoft.com/office/drawing/2014/main" id="{EC8137F9-EE04-D679-A48C-0BC8F1D7F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339" name="Rechteck 17409">
            <a:extLst>
              <a:ext uri="{FF2B5EF4-FFF2-40B4-BE49-F238E27FC236}">
                <a16:creationId xmlns:a16="http://schemas.microsoft.com/office/drawing/2014/main" id="{C366D028-8D25-D89D-CDE2-0C1A6E3F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4340" name="Form 3">
            <a:extLst>
              <a:ext uri="{FF2B5EF4-FFF2-40B4-BE49-F238E27FC236}">
                <a16:creationId xmlns:a16="http://schemas.microsoft.com/office/drawing/2014/main" id="{E57E8CCB-9E10-E22A-BA63-27DD6CCCC523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EBA749-E2BD-4D20-BC99-2C834B7FE849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hteck 17408">
            <a:extLst>
              <a:ext uri="{FF2B5EF4-FFF2-40B4-BE49-F238E27FC236}">
                <a16:creationId xmlns:a16="http://schemas.microsoft.com/office/drawing/2014/main" id="{6E1E39CD-3309-FCB4-20A7-4D1085E45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3251" name="Rechteck 17409">
            <a:extLst>
              <a:ext uri="{FF2B5EF4-FFF2-40B4-BE49-F238E27FC236}">
                <a16:creationId xmlns:a16="http://schemas.microsoft.com/office/drawing/2014/main" id="{B225D32F-495D-00F1-E566-84D58EA00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3252" name="Form 3">
            <a:extLst>
              <a:ext uri="{FF2B5EF4-FFF2-40B4-BE49-F238E27FC236}">
                <a16:creationId xmlns:a16="http://schemas.microsoft.com/office/drawing/2014/main" id="{8E14F174-D0AF-8DFE-91A6-1BA3A763CF1E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851210-C216-4B68-A9FB-11201BDA009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hteck 17408">
            <a:extLst>
              <a:ext uri="{FF2B5EF4-FFF2-40B4-BE49-F238E27FC236}">
                <a16:creationId xmlns:a16="http://schemas.microsoft.com/office/drawing/2014/main" id="{58601E1B-3D9E-9E5D-7C58-181A3D72B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5299" name="Rechteck 17409">
            <a:extLst>
              <a:ext uri="{FF2B5EF4-FFF2-40B4-BE49-F238E27FC236}">
                <a16:creationId xmlns:a16="http://schemas.microsoft.com/office/drawing/2014/main" id="{18101F9D-4641-C634-6351-0F8722FC8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5300" name="Form 3">
            <a:extLst>
              <a:ext uri="{FF2B5EF4-FFF2-40B4-BE49-F238E27FC236}">
                <a16:creationId xmlns:a16="http://schemas.microsoft.com/office/drawing/2014/main" id="{ACFDE1A9-CB7D-F3DB-B823-68C838A4F03F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D4EA25-941D-4814-B8D3-6C6BB49232EF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hteck 17408">
            <a:extLst>
              <a:ext uri="{FF2B5EF4-FFF2-40B4-BE49-F238E27FC236}">
                <a16:creationId xmlns:a16="http://schemas.microsoft.com/office/drawing/2014/main" id="{CFD4AC75-BB7F-FEC4-E64D-38E129B32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7347" name="Rechteck 17409">
            <a:extLst>
              <a:ext uri="{FF2B5EF4-FFF2-40B4-BE49-F238E27FC236}">
                <a16:creationId xmlns:a16="http://schemas.microsoft.com/office/drawing/2014/main" id="{E1834294-A63B-0D9E-DE7D-65E66B222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7348" name="Form 3">
            <a:extLst>
              <a:ext uri="{FF2B5EF4-FFF2-40B4-BE49-F238E27FC236}">
                <a16:creationId xmlns:a16="http://schemas.microsoft.com/office/drawing/2014/main" id="{0FA5F66E-A5F2-36B0-CDE1-4C137AA6A2BC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A8DA19-5D5F-4A79-BC6C-F444ED06C534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hteck 17408">
            <a:extLst>
              <a:ext uri="{FF2B5EF4-FFF2-40B4-BE49-F238E27FC236}">
                <a16:creationId xmlns:a16="http://schemas.microsoft.com/office/drawing/2014/main" id="{39470EA0-E067-4676-8B47-BE5FCD3AC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9395" name="Rechteck 17409">
            <a:extLst>
              <a:ext uri="{FF2B5EF4-FFF2-40B4-BE49-F238E27FC236}">
                <a16:creationId xmlns:a16="http://schemas.microsoft.com/office/drawing/2014/main" id="{DECD435A-DFF9-4A1E-4EFA-34DAD444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9396" name="Form 3">
            <a:extLst>
              <a:ext uri="{FF2B5EF4-FFF2-40B4-BE49-F238E27FC236}">
                <a16:creationId xmlns:a16="http://schemas.microsoft.com/office/drawing/2014/main" id="{C64E0EB2-F29B-7DF5-DCF5-0FB634A10F73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794114-2672-4E17-90BB-BCC88820D6D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hteck 17408">
            <a:extLst>
              <a:ext uri="{FF2B5EF4-FFF2-40B4-BE49-F238E27FC236}">
                <a16:creationId xmlns:a16="http://schemas.microsoft.com/office/drawing/2014/main" id="{9AF1B76B-F26A-3F15-ED69-64174E25B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1443" name="Rechteck 17409">
            <a:extLst>
              <a:ext uri="{FF2B5EF4-FFF2-40B4-BE49-F238E27FC236}">
                <a16:creationId xmlns:a16="http://schemas.microsoft.com/office/drawing/2014/main" id="{ED4F25F2-DEF7-8CA6-9898-837B9101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1444" name="Form 3">
            <a:extLst>
              <a:ext uri="{FF2B5EF4-FFF2-40B4-BE49-F238E27FC236}">
                <a16:creationId xmlns:a16="http://schemas.microsoft.com/office/drawing/2014/main" id="{3144CC20-9374-3566-BAE8-AE453107A4BD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4EBF45-1A47-4069-B713-F969B7DB0931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hteck 17408">
            <a:extLst>
              <a:ext uri="{FF2B5EF4-FFF2-40B4-BE49-F238E27FC236}">
                <a16:creationId xmlns:a16="http://schemas.microsoft.com/office/drawing/2014/main" id="{9F2C66BD-A5D3-4861-BB3C-F00AEB4AC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3491" name="Rechteck 17409">
            <a:extLst>
              <a:ext uri="{FF2B5EF4-FFF2-40B4-BE49-F238E27FC236}">
                <a16:creationId xmlns:a16="http://schemas.microsoft.com/office/drawing/2014/main" id="{06DC991F-8438-B2A8-FB87-4949C716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3492" name="Form 3">
            <a:extLst>
              <a:ext uri="{FF2B5EF4-FFF2-40B4-BE49-F238E27FC236}">
                <a16:creationId xmlns:a16="http://schemas.microsoft.com/office/drawing/2014/main" id="{903A15ED-2AB1-8AD5-2EF8-D85F2757AC41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FA40D9-A27D-4965-8F1F-11BBB799FEE7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hteck 17408">
            <a:extLst>
              <a:ext uri="{FF2B5EF4-FFF2-40B4-BE49-F238E27FC236}">
                <a16:creationId xmlns:a16="http://schemas.microsoft.com/office/drawing/2014/main" id="{6170577E-48C6-A8B8-5449-D81650AD1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5539" name="Rechteck 17409">
            <a:extLst>
              <a:ext uri="{FF2B5EF4-FFF2-40B4-BE49-F238E27FC236}">
                <a16:creationId xmlns:a16="http://schemas.microsoft.com/office/drawing/2014/main" id="{30642D8B-84F8-B56F-A86A-04913FF1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5540" name="Form 3">
            <a:extLst>
              <a:ext uri="{FF2B5EF4-FFF2-40B4-BE49-F238E27FC236}">
                <a16:creationId xmlns:a16="http://schemas.microsoft.com/office/drawing/2014/main" id="{69E0B6C6-2F50-379A-CF38-EE28210782B0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A6B-BF02-4DDF-8224-B3E1D5B5B1F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8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hteck 17408">
            <a:extLst>
              <a:ext uri="{FF2B5EF4-FFF2-40B4-BE49-F238E27FC236}">
                <a16:creationId xmlns:a16="http://schemas.microsoft.com/office/drawing/2014/main" id="{6170577E-48C6-A8B8-5449-D81650AD1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5539" name="Rechteck 17409">
            <a:extLst>
              <a:ext uri="{FF2B5EF4-FFF2-40B4-BE49-F238E27FC236}">
                <a16:creationId xmlns:a16="http://schemas.microsoft.com/office/drawing/2014/main" id="{30642D8B-84F8-B56F-A86A-04913FF1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5540" name="Form 3">
            <a:extLst>
              <a:ext uri="{FF2B5EF4-FFF2-40B4-BE49-F238E27FC236}">
                <a16:creationId xmlns:a16="http://schemas.microsoft.com/office/drawing/2014/main" id="{69E0B6C6-2F50-379A-CF38-EE28210782B0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A6B-BF02-4DDF-8224-B3E1D5B5B1F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48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hteck 17408">
            <a:extLst>
              <a:ext uri="{FF2B5EF4-FFF2-40B4-BE49-F238E27FC236}">
                <a16:creationId xmlns:a16="http://schemas.microsoft.com/office/drawing/2014/main" id="{6170577E-48C6-A8B8-5449-D81650AD1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5539" name="Rechteck 17409">
            <a:extLst>
              <a:ext uri="{FF2B5EF4-FFF2-40B4-BE49-F238E27FC236}">
                <a16:creationId xmlns:a16="http://schemas.microsoft.com/office/drawing/2014/main" id="{30642D8B-84F8-B56F-A86A-04913FF1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5540" name="Form 3">
            <a:extLst>
              <a:ext uri="{FF2B5EF4-FFF2-40B4-BE49-F238E27FC236}">
                <a16:creationId xmlns:a16="http://schemas.microsoft.com/office/drawing/2014/main" id="{69E0B6C6-2F50-379A-CF38-EE28210782B0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A6B-BF02-4DDF-8224-B3E1D5B5B1F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hteck 17408">
            <a:extLst>
              <a:ext uri="{FF2B5EF4-FFF2-40B4-BE49-F238E27FC236}">
                <a16:creationId xmlns:a16="http://schemas.microsoft.com/office/drawing/2014/main" id="{4D39D701-E9F9-480A-A26C-235A848162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3667" name="Rechteck 17409">
            <a:extLst>
              <a:ext uri="{FF2B5EF4-FFF2-40B4-BE49-F238E27FC236}">
                <a16:creationId xmlns:a16="http://schemas.microsoft.com/office/drawing/2014/main" id="{3BD19065-2EBB-4397-B879-56115747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13668" name="Form 3">
            <a:extLst>
              <a:ext uri="{FF2B5EF4-FFF2-40B4-BE49-F238E27FC236}">
                <a16:creationId xmlns:a16="http://schemas.microsoft.com/office/drawing/2014/main" id="{AE4EE403-9C69-4F29-9B29-153FA07B3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5D92EB-34F3-4E73-97F8-68FE0F706D48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40</a:t>
            </a:fld>
            <a:endParaRPr lang="de-CH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hteck 17408">
            <a:extLst>
              <a:ext uri="{FF2B5EF4-FFF2-40B4-BE49-F238E27FC236}">
                <a16:creationId xmlns:a16="http://schemas.microsoft.com/office/drawing/2014/main" id="{01BA0BBF-A991-41CA-8644-2BE2C1265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4691" name="Rechteck 17409">
            <a:extLst>
              <a:ext uri="{FF2B5EF4-FFF2-40B4-BE49-F238E27FC236}">
                <a16:creationId xmlns:a16="http://schemas.microsoft.com/office/drawing/2014/main" id="{2852523F-2734-420A-8E84-FF682FB8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14692" name="Form 3">
            <a:extLst>
              <a:ext uri="{FF2B5EF4-FFF2-40B4-BE49-F238E27FC236}">
                <a16:creationId xmlns:a16="http://schemas.microsoft.com/office/drawing/2014/main" id="{EC81B168-B30C-4B47-A2BE-60EC289A7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95DFB2-F2EC-45D3-AD38-551C93D4EBEE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hteck 17408">
            <a:extLst>
              <a:ext uri="{FF2B5EF4-FFF2-40B4-BE49-F238E27FC236}">
                <a16:creationId xmlns:a16="http://schemas.microsoft.com/office/drawing/2014/main" id="{966D69C7-358D-4E97-A891-44A4E93221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5715" name="Rechteck 17409">
            <a:extLst>
              <a:ext uri="{FF2B5EF4-FFF2-40B4-BE49-F238E27FC236}">
                <a16:creationId xmlns:a16="http://schemas.microsoft.com/office/drawing/2014/main" id="{A702AFB3-D71C-4A30-AEA3-35916931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15716" name="Form 3">
            <a:extLst>
              <a:ext uri="{FF2B5EF4-FFF2-40B4-BE49-F238E27FC236}">
                <a16:creationId xmlns:a16="http://schemas.microsoft.com/office/drawing/2014/main" id="{A0C52583-6FB7-4E25-AF90-48DA13BBC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E19A2-8443-450F-9507-8EAAAC8EA5C1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hteck 17408">
            <a:extLst>
              <a:ext uri="{FF2B5EF4-FFF2-40B4-BE49-F238E27FC236}">
                <a16:creationId xmlns:a16="http://schemas.microsoft.com/office/drawing/2014/main" id="{4086A6FD-76E5-4D00-BD2F-EE23A8AB00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6739" name="Rechteck 17409">
            <a:extLst>
              <a:ext uri="{FF2B5EF4-FFF2-40B4-BE49-F238E27FC236}">
                <a16:creationId xmlns:a16="http://schemas.microsoft.com/office/drawing/2014/main" id="{3EB46B5D-CF40-4691-B181-0C46CACFC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16740" name="Form 3">
            <a:extLst>
              <a:ext uri="{FF2B5EF4-FFF2-40B4-BE49-F238E27FC236}">
                <a16:creationId xmlns:a16="http://schemas.microsoft.com/office/drawing/2014/main" id="{9C32C608-F440-4FA9-893D-94D6FFA6F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1B1AB-4BF2-48B6-96B3-9BD1088CAAE1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hteck 17408">
            <a:extLst>
              <a:ext uri="{FF2B5EF4-FFF2-40B4-BE49-F238E27FC236}">
                <a16:creationId xmlns:a16="http://schemas.microsoft.com/office/drawing/2014/main" id="{CF8132F1-9754-4FEE-BAF5-C31941EAC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7763" name="Rechteck 17409">
            <a:extLst>
              <a:ext uri="{FF2B5EF4-FFF2-40B4-BE49-F238E27FC236}">
                <a16:creationId xmlns:a16="http://schemas.microsoft.com/office/drawing/2014/main" id="{0BAA08A0-FAAA-44BD-871C-A5F603B6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17764" name="Form 3">
            <a:extLst>
              <a:ext uri="{FF2B5EF4-FFF2-40B4-BE49-F238E27FC236}">
                <a16:creationId xmlns:a16="http://schemas.microsoft.com/office/drawing/2014/main" id="{0F0009DB-C39F-41E2-A346-8D38B1880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602C59-4D24-4A9C-9A13-E691655BCA81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17408">
            <a:extLst>
              <a:ext uri="{FF2B5EF4-FFF2-40B4-BE49-F238E27FC236}">
                <a16:creationId xmlns:a16="http://schemas.microsoft.com/office/drawing/2014/main" id="{B5B8B8A3-96F5-B3D8-22DA-8D3E71157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387" name="Rechteck 17409">
            <a:extLst>
              <a:ext uri="{FF2B5EF4-FFF2-40B4-BE49-F238E27FC236}">
                <a16:creationId xmlns:a16="http://schemas.microsoft.com/office/drawing/2014/main" id="{6A70E5DF-51F2-0593-0BF0-DE56ACE8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388" name="Form 3">
            <a:extLst>
              <a:ext uri="{FF2B5EF4-FFF2-40B4-BE49-F238E27FC236}">
                <a16:creationId xmlns:a16="http://schemas.microsoft.com/office/drawing/2014/main" id="{66219802-5307-D42E-D8E0-37BC09953A83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9F7FB7-E22D-4911-A2C8-88A5863A01E1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hteck 3">
            <a:extLst>
              <a:ext uri="{FF2B5EF4-FFF2-40B4-BE49-F238E27FC236}">
                <a16:creationId xmlns:a16="http://schemas.microsoft.com/office/drawing/2014/main" id="{D31B6E14-AA4B-FE08-01BF-CD15BB8FE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evisana AG JPEG (mittelgross)">
            <a:extLst>
              <a:ext uri="{FF2B5EF4-FFF2-40B4-BE49-F238E27FC236}">
                <a16:creationId xmlns:a16="http://schemas.microsoft.com/office/drawing/2014/main" id="{9B05E479-8016-370D-D10F-2B14FCDDA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85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5341"/>
            <a:ext cx="6769100" cy="50467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7744" y="764704"/>
            <a:ext cx="7859712" cy="56896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856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5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>
            <a:extLst>
              <a:ext uri="{FF2B5EF4-FFF2-40B4-BE49-F238E27FC236}">
                <a16:creationId xmlns:a16="http://schemas.microsoft.com/office/drawing/2014/main" id="{BDE2CE88-B8D9-A74C-D8AA-5E71AA26D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" y="-747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>
            <a:extLst>
              <a:ext uri="{FF2B5EF4-FFF2-40B4-BE49-F238E27FC236}">
                <a16:creationId xmlns:a16="http://schemas.microsoft.com/office/drawing/2014/main" id="{42038D37-33F9-F303-A482-3F9B3A708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368" y="33107"/>
            <a:ext cx="67691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</a:t>
            </a:r>
          </a:p>
        </p:txBody>
      </p:sp>
      <p:sp>
        <p:nvSpPr>
          <p:cNvPr id="1028" name="Textplatzhalter 1027">
            <a:extLst>
              <a:ext uri="{FF2B5EF4-FFF2-40B4-BE49-F238E27FC236}">
                <a16:creationId xmlns:a16="http://schemas.microsoft.com/office/drawing/2014/main" id="{B3035510-6B5C-9E93-3462-02A5FF7D3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Textmasterformate durch Klicken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AABBD4BE-A98B-E2D2-45C9-E6755636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621463"/>
            <a:ext cx="7416800" cy="214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et Dr. scient. med. Jürg Eichhorn ¦ drje49@gmail.com ¦ www.ever.ch ¦ Bahnhofstr. 23 ¦ 9100 Herisau</a:t>
            </a:r>
          </a:p>
        </p:txBody>
      </p:sp>
      <p:sp>
        <p:nvSpPr>
          <p:cNvPr id="1030" name="Textfeld 1029">
            <a:extLst>
              <a:ext uri="{FF2B5EF4-FFF2-40B4-BE49-F238E27FC236}">
                <a16:creationId xmlns:a16="http://schemas.microsoft.com/office/drawing/2014/main" id="{F54237C0-1674-EF93-5BB1-B7AE4B0B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CH" altLang="de-DE" sz="800" b="1" dirty="0"/>
              <a:t>Folie </a:t>
            </a:r>
            <a:fld id="{7B3B15B1-1DE9-4221-A8B2-B1719A43C2AF}" type="slidenum">
              <a:rPr lang="de-CH" altLang="de-DE" sz="800" b="1" smtClean="0"/>
              <a:pPr eaLnBrk="1" hangingPunct="1">
                <a:defRPr/>
              </a:pPr>
              <a:t>‹Nr.›</a:t>
            </a:fld>
            <a:endParaRPr lang="de-CH" altLang="de-DE" sz="800" b="1" dirty="0"/>
          </a:p>
        </p:txBody>
      </p:sp>
      <p:pic>
        <p:nvPicPr>
          <p:cNvPr id="1031" name="Picture 7" descr="Sevisana AG JPEG (mittelgross)">
            <a:extLst>
              <a:ext uri="{FF2B5EF4-FFF2-40B4-BE49-F238E27FC236}">
                <a16:creationId xmlns:a16="http://schemas.microsoft.com/office/drawing/2014/main" id="{BB7F26F0-9767-2DA9-91F3-4C800465A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6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anose="02020603050405020304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4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wmf"/><Relationship Id="rId22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 2049">
            <a:extLst>
              <a:ext uri="{FF2B5EF4-FFF2-40B4-BE49-F238E27FC236}">
                <a16:creationId xmlns:a16="http://schemas.microsoft.com/office/drawing/2014/main" id="{CCE87B35-3CB3-BBF8-F3EC-3D1B14090D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/>
              <a:t>Das Leaky-Gut-Syndrom (LGS) - Schadstoffquelle Darm</a:t>
            </a:r>
            <a:endParaRPr lang="de-DE" alt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10A9FE-29C6-9ED8-83CD-1CDD18784B15}"/>
              </a:ext>
            </a:extLst>
          </p:cNvPr>
          <p:cNvSpPr txBox="1"/>
          <p:nvPr/>
        </p:nvSpPr>
        <p:spPr>
          <a:xfrm>
            <a:off x="1051701" y="666637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15. April 2023</a:t>
            </a:r>
          </a:p>
        </p:txBody>
      </p:sp>
      <p:sp>
        <p:nvSpPr>
          <p:cNvPr id="3" name="Form 2050">
            <a:extLst>
              <a:ext uri="{FF2B5EF4-FFF2-40B4-BE49-F238E27FC236}">
                <a16:creationId xmlns:a16="http://schemas.microsoft.com/office/drawing/2014/main" id="{EA13CAEB-8FEF-F8E8-937E-D330E6AE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66" y="4221113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rm 59393">
            <a:extLst>
              <a:ext uri="{FF2B5EF4-FFF2-40B4-BE49-F238E27FC236}">
                <a16:creationId xmlns:a16="http://schemas.microsoft.com/office/drawing/2014/main" id="{ED8B9358-E87E-ED88-67D2-80771B2418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Darmflora</a:t>
            </a:r>
          </a:p>
        </p:txBody>
      </p:sp>
      <p:sp>
        <p:nvSpPr>
          <p:cNvPr id="27651" name="Form 59394">
            <a:extLst>
              <a:ext uri="{FF2B5EF4-FFF2-40B4-BE49-F238E27FC236}">
                <a16:creationId xmlns:a16="http://schemas.microsoft.com/office/drawing/2014/main" id="{193C071A-ED3C-B07B-5235-643677A789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Wissenswertes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Darmflora = 500 verschiedene Arten, die zu vielen Billionen an den inneren   </a:t>
            </a:r>
            <a:br>
              <a:rPr lang="de-CH" altLang="de-DE" sz="1600" dirty="0"/>
            </a:br>
            <a:r>
              <a:rPr lang="de-CH" altLang="de-DE" sz="1600" dirty="0"/>
              <a:t>    Schleimhäuten des Darms nisten (insgesamt etwa 2 kg Bakterienmasse)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Erst durch Darmbakterien werden viele Nahrungsteile aufgeschlossen und für den </a:t>
            </a:r>
            <a:br>
              <a:rPr lang="de-CH" altLang="de-DE" sz="1600" dirty="0"/>
            </a:br>
            <a:r>
              <a:rPr lang="de-CH" altLang="de-DE" sz="1600" dirty="0"/>
              <a:t>    menschlichen Körper verwertbar gemacht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Sie bilden einige Vitamine und essentielle Fettsäuren, die vor krebserregenden </a:t>
            </a:r>
            <a:br>
              <a:rPr lang="de-CH" altLang="de-DE" sz="1600" dirty="0"/>
            </a:br>
            <a:r>
              <a:rPr lang="de-CH" altLang="de-DE" sz="1600" dirty="0"/>
              <a:t>    Schadstoffen schützen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Abwehrfront an der Darmwand gegen Viren, Bakterien oder Pilze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Durch das Zusammenspiel von Darmbakterien und Immunzellen erhält unser </a:t>
            </a:r>
            <a:br>
              <a:rPr lang="de-CH" altLang="de-DE" sz="1600" dirty="0"/>
            </a:br>
            <a:r>
              <a:rPr lang="de-CH" altLang="de-DE" sz="1600" dirty="0"/>
              <a:t>    Abwehrsystem ständig neue Informationen und Impulse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Die Stoffwechselprodukte der Darmbakterien fördern den Aufbau und die Ernährung der </a:t>
            </a:r>
            <a:br>
              <a:rPr lang="de-CH" altLang="de-DE" sz="1600" dirty="0"/>
            </a:br>
            <a:r>
              <a:rPr lang="de-CH" altLang="de-DE" sz="1600" dirty="0"/>
              <a:t>    Darmschleimhaut 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rm 59393">
            <a:extLst>
              <a:ext uri="{FF2B5EF4-FFF2-40B4-BE49-F238E27FC236}">
                <a16:creationId xmlns:a16="http://schemas.microsoft.com/office/drawing/2014/main" id="{35FEA422-7B89-624E-E99E-B86F09ABC2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Der Darm, ein Immunorgan</a:t>
            </a:r>
          </a:p>
        </p:txBody>
      </p:sp>
      <p:sp>
        <p:nvSpPr>
          <p:cNvPr id="17411" name="Form 59394">
            <a:extLst>
              <a:ext uri="{FF2B5EF4-FFF2-40B4-BE49-F238E27FC236}">
                <a16:creationId xmlns:a16="http://schemas.microsoft.com/office/drawing/2014/main" id="{BD8F351A-5874-7630-57D8-6DC68E9AB8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Der Darm ist das grösste Immunorgan des Körpers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Etwa 80 Prozent aller Abwehrzellen finden sich im Darmbereich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Darüber hinaus gehen von den Immunzellen im Darmbereich wichtige Impulse für das </a:t>
            </a:r>
            <a:br>
              <a:rPr lang="de-CH" altLang="de-DE" sz="1600" dirty="0"/>
            </a:br>
            <a:r>
              <a:rPr lang="de-CH" altLang="de-DE" sz="1600" dirty="0"/>
              <a:t>    ganze Immunsystem aus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Ständiges und notwendiges Immuntraining </a:t>
            </a:r>
            <a:br>
              <a:rPr lang="de-CH" altLang="de-DE" sz="1600" dirty="0"/>
            </a:br>
            <a:r>
              <a:rPr lang="de-CH" altLang="de-DE" sz="1600" dirty="0"/>
              <a:t> </a:t>
            </a:r>
          </a:p>
          <a:p>
            <a:pPr marL="0" indent="0"/>
            <a:r>
              <a:rPr lang="de-CH" altLang="de-DE" sz="1600" dirty="0"/>
              <a:t>  Die Abwehrzellen am Darm = Erster Kontakt mit Fremdstoffen oder Mikroben aus der </a:t>
            </a:r>
            <a:br>
              <a:rPr lang="de-CH" altLang="de-DE" sz="1600" dirty="0"/>
            </a:br>
            <a:r>
              <a:rPr lang="de-CH" altLang="de-DE" sz="1600" dirty="0"/>
              <a:t>    Umwelt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Entwickeln Abwehrmöglichkeiten und melden es den Steuerzellen des Immunsystems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Durch die Immunzellen im und am Darm wird das Abwehrsystem ständig auf dem </a:t>
            </a:r>
            <a:br>
              <a:rPr lang="de-CH" altLang="de-DE" sz="1600" dirty="0"/>
            </a:br>
            <a:r>
              <a:rPr lang="de-CH" altLang="de-DE" sz="1600" dirty="0"/>
              <a:t>    neuesten Stand gehalten, angeregt und aktiviert</a:t>
            </a:r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rm 59393">
            <a:extLst>
              <a:ext uri="{FF2B5EF4-FFF2-40B4-BE49-F238E27FC236}">
                <a16:creationId xmlns:a16="http://schemas.microsoft.com/office/drawing/2014/main" id="{722E073C-2CBD-6669-8E92-58F7C8CF00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Darmflora - Wer ist wo?</a:t>
            </a:r>
          </a:p>
        </p:txBody>
      </p:sp>
      <p:pic>
        <p:nvPicPr>
          <p:cNvPr id="19459" name="Picture 4" descr="Bauchbild2">
            <a:extLst>
              <a:ext uri="{FF2B5EF4-FFF2-40B4-BE49-F238E27FC236}">
                <a16:creationId xmlns:a16="http://schemas.microsoft.com/office/drawing/2014/main" id="{28C1770E-67D8-5303-BDBF-B5B1B494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268413"/>
            <a:ext cx="2349500" cy="4508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5">
            <a:extLst>
              <a:ext uri="{FF2B5EF4-FFF2-40B4-BE49-F238E27FC236}">
                <a16:creationId xmlns:a16="http://schemas.microsoft.com/office/drawing/2014/main" id="{305832CB-EEBC-8F94-6C92-4D7D649E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1262063"/>
            <a:ext cx="2579688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Magen und Duodenum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KBE/ml)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Lactobacillus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Enterococcus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Hefen 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A255333C-D0CF-983E-99E0-B3F03B11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429000"/>
            <a:ext cx="2447925" cy="25733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Jejunum und Ileum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KBE/ml)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Lactobacillus Enterococcus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Enterobacteriaceae Bacteroides Bifidobacterium Fusobacterium </a:t>
            </a: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736627E2-EF81-59C9-5D9E-CE8F0C38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1247775"/>
            <a:ext cx="2233612" cy="4770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en-US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KBE/ml)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Bacteroides Bifidobacterium</a:t>
            </a: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Eubacterium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Enterococcus Fusobacterium Lactobacillus Enterobacteriaceae Clostridium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Veillonella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Proteus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Hefen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Protozoen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463" name="Line 8">
            <a:extLst>
              <a:ext uri="{FF2B5EF4-FFF2-40B4-BE49-F238E27FC236}">
                <a16:creationId xmlns:a16="http://schemas.microsoft.com/office/drawing/2014/main" id="{148A1ADE-2725-0A28-960C-7C52E39AD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1628775"/>
            <a:ext cx="1655763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4" name="Line 9">
            <a:extLst>
              <a:ext uri="{FF2B5EF4-FFF2-40B4-BE49-F238E27FC236}">
                <a16:creationId xmlns:a16="http://schemas.microsoft.com/office/drawing/2014/main" id="{B2DBA45C-D68C-9812-2B23-593506B8B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3644900"/>
            <a:ext cx="18716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5" name="Line 10">
            <a:extLst>
              <a:ext uri="{FF2B5EF4-FFF2-40B4-BE49-F238E27FC236}">
                <a16:creationId xmlns:a16="http://schemas.microsoft.com/office/drawing/2014/main" id="{7EC98781-EDDA-B6C9-2BAE-A4023CE8B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1113" y="1412875"/>
            <a:ext cx="1008062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6" name="Rectangle 11">
            <a:extLst>
              <a:ext uri="{FF2B5EF4-FFF2-40B4-BE49-F238E27FC236}">
                <a16:creationId xmlns:a16="http://schemas.microsoft.com/office/drawing/2014/main" id="{33362277-DDE8-6427-4AA7-D4969D00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6216650"/>
            <a:ext cx="5603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unbekannt: Enterobacteriaceae = E. Coli, Klebsiella, Enterobacter, Citrobacter</a:t>
            </a:r>
            <a:endParaRPr lang="de-DE" altLang="de-DE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rm 59393">
            <a:extLst>
              <a:ext uri="{FF2B5EF4-FFF2-40B4-BE49-F238E27FC236}">
                <a16:creationId xmlns:a16="http://schemas.microsoft.com/office/drawing/2014/main" id="{D1E52027-0067-5C74-481D-37F8F65D4B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Dickdarmflora</a:t>
            </a:r>
          </a:p>
        </p:txBody>
      </p:sp>
      <p:sp>
        <p:nvSpPr>
          <p:cNvPr id="21507" name="Text Box 11">
            <a:extLst>
              <a:ext uri="{FF2B5EF4-FFF2-40B4-BE49-F238E27FC236}">
                <a16:creationId xmlns:a16="http://schemas.microsoft.com/office/drawing/2014/main" id="{E68D6641-A600-27DA-3DEF-DCCAFF25C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575" y="1173163"/>
            <a:ext cx="273036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eher schädigende/pathogene 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Effekte</a:t>
            </a:r>
          </a:p>
        </p:txBody>
      </p:sp>
      <p:sp>
        <p:nvSpPr>
          <p:cNvPr id="21508" name="Text Box 12">
            <a:extLst>
              <a:ext uri="{FF2B5EF4-FFF2-40B4-BE49-F238E27FC236}">
                <a16:creationId xmlns:a16="http://schemas.microsoft.com/office/drawing/2014/main" id="{291D4453-1D7B-E7A1-4915-B213CC90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173163"/>
            <a:ext cx="3429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eher gesundheitsförderliche Effekte</a:t>
            </a:r>
          </a:p>
        </p:txBody>
      </p:sp>
      <p:grpSp>
        <p:nvGrpSpPr>
          <p:cNvPr id="21509" name="Group 13">
            <a:extLst>
              <a:ext uri="{FF2B5EF4-FFF2-40B4-BE49-F238E27FC236}">
                <a16:creationId xmlns:a16="http://schemas.microsoft.com/office/drawing/2014/main" id="{84A5D871-6ED3-CEA1-85FD-38349DCFFF45}"/>
              </a:ext>
            </a:extLst>
          </p:cNvPr>
          <p:cNvGrpSpPr>
            <a:grpSpLocks/>
          </p:cNvGrpSpPr>
          <p:nvPr/>
        </p:nvGrpSpPr>
        <p:grpSpPr bwMode="auto">
          <a:xfrm>
            <a:off x="2862197" y="1949449"/>
            <a:ext cx="1261898" cy="308396"/>
            <a:chOff x="690" y="960"/>
            <a:chExt cx="978" cy="238"/>
          </a:xfrm>
        </p:grpSpPr>
        <p:sp>
          <p:nvSpPr>
            <p:cNvPr id="21546" name="Rectangle 14">
              <a:extLst>
                <a:ext uri="{FF2B5EF4-FFF2-40B4-BE49-F238E27FC236}">
                  <a16:creationId xmlns:a16="http://schemas.microsoft.com/office/drawing/2014/main" id="{9CD537B1-AA4F-D393-D511-D74C3D989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960"/>
              <a:ext cx="917" cy="19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47" name="Text Box 15">
              <a:extLst>
                <a:ext uri="{FF2B5EF4-FFF2-40B4-BE49-F238E27FC236}">
                  <a16:creationId xmlns:a16="http://schemas.microsoft.com/office/drawing/2014/main" id="{52B9B61D-811C-9316-C916-D80199087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960"/>
              <a:ext cx="978" cy="2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PS-Aeruginosa</a:t>
              </a:r>
            </a:p>
          </p:txBody>
        </p:sp>
      </p:grpSp>
      <p:grpSp>
        <p:nvGrpSpPr>
          <p:cNvPr id="21510" name="Group 16">
            <a:extLst>
              <a:ext uri="{FF2B5EF4-FFF2-40B4-BE49-F238E27FC236}">
                <a16:creationId xmlns:a16="http://schemas.microsoft.com/office/drawing/2014/main" id="{9E3DF8EF-8A57-1EDE-7BA3-1FCF8FF64E04}"/>
              </a:ext>
            </a:extLst>
          </p:cNvPr>
          <p:cNvGrpSpPr>
            <a:grpSpLocks/>
          </p:cNvGrpSpPr>
          <p:nvPr/>
        </p:nvGrpSpPr>
        <p:grpSpPr bwMode="auto">
          <a:xfrm>
            <a:off x="5015127" y="4108449"/>
            <a:ext cx="1184063" cy="308396"/>
            <a:chOff x="3267" y="2491"/>
            <a:chExt cx="917" cy="238"/>
          </a:xfrm>
        </p:grpSpPr>
        <p:sp>
          <p:nvSpPr>
            <p:cNvPr id="21544" name="Rectangle 17">
              <a:extLst>
                <a:ext uri="{FF2B5EF4-FFF2-40B4-BE49-F238E27FC236}">
                  <a16:creationId xmlns:a16="http://schemas.microsoft.com/office/drawing/2014/main" id="{FD984DC5-5E3C-3EDD-D012-9046B034F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503"/>
              <a:ext cx="917" cy="192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45" name="Text Box 18">
              <a:extLst>
                <a:ext uri="{FF2B5EF4-FFF2-40B4-BE49-F238E27FC236}">
                  <a16:creationId xmlns:a16="http://schemas.microsoft.com/office/drawing/2014/main" id="{9D59BEC9-8E51-F160-9738-429CD4917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491"/>
              <a:ext cx="79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Lactobacilli</a:t>
              </a:r>
            </a:p>
          </p:txBody>
        </p:sp>
      </p:grpSp>
      <p:sp>
        <p:nvSpPr>
          <p:cNvPr id="21511" name="Line 19">
            <a:extLst>
              <a:ext uri="{FF2B5EF4-FFF2-40B4-BE49-F238E27FC236}">
                <a16:creationId xmlns:a16="http://schemas.microsoft.com/office/drawing/2014/main" id="{6FC6B04A-DAC4-B73D-19C5-09B608ED3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363" y="1808163"/>
            <a:ext cx="0" cy="4044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5" name="Rectangle 23">
            <a:extLst>
              <a:ext uri="{FF2B5EF4-FFF2-40B4-BE49-F238E27FC236}">
                <a16:creationId xmlns:a16="http://schemas.microsoft.com/office/drawing/2014/main" id="{CB2FF51C-75E5-D994-1CD3-540CC5CE4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200400"/>
            <a:ext cx="1438275" cy="2238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6" name="Rectangle 24">
            <a:extLst>
              <a:ext uri="{FF2B5EF4-FFF2-40B4-BE49-F238E27FC236}">
                <a16:creationId xmlns:a16="http://schemas.microsoft.com/office/drawing/2014/main" id="{B66E60AA-9BFE-7698-91C5-81662CB7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919413"/>
            <a:ext cx="1438275" cy="2238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7" name="Rectangle 25">
            <a:extLst>
              <a:ext uri="{FF2B5EF4-FFF2-40B4-BE49-F238E27FC236}">
                <a16:creationId xmlns:a16="http://schemas.microsoft.com/office/drawing/2014/main" id="{863FABEC-1045-B448-F97F-E1D66D5CC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624138"/>
            <a:ext cx="1438275" cy="2238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8" name="Rectangle 26">
            <a:extLst>
              <a:ext uri="{FF2B5EF4-FFF2-40B4-BE49-F238E27FC236}">
                <a16:creationId xmlns:a16="http://schemas.microsoft.com/office/drawing/2014/main" id="{84C5C68C-4079-2926-C216-EE0C56E9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325688"/>
            <a:ext cx="1438275" cy="2238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0" name="Text Box 28">
            <a:extLst>
              <a:ext uri="{FF2B5EF4-FFF2-40B4-BE49-F238E27FC236}">
                <a16:creationId xmlns:a16="http://schemas.microsoft.com/office/drawing/2014/main" id="{6A403B1B-10B1-74A9-ADCB-997C8FC3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862" y="2268538"/>
            <a:ext cx="965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Veillonella</a:t>
            </a:r>
          </a:p>
        </p:txBody>
      </p:sp>
      <p:sp>
        <p:nvSpPr>
          <p:cNvPr id="21521" name="Text Box 29">
            <a:extLst>
              <a:ext uri="{FF2B5EF4-FFF2-40B4-BE49-F238E27FC236}">
                <a16:creationId xmlns:a16="http://schemas.microsoft.com/office/drawing/2014/main" id="{FA49EDBE-71F0-A7D6-6459-24176D9E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331" y="2589213"/>
            <a:ext cx="757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Proteus</a:t>
            </a:r>
          </a:p>
        </p:txBody>
      </p:sp>
      <p:sp>
        <p:nvSpPr>
          <p:cNvPr id="21522" name="Text Box 30">
            <a:extLst>
              <a:ext uri="{FF2B5EF4-FFF2-40B4-BE49-F238E27FC236}">
                <a16:creationId xmlns:a16="http://schemas.microsoft.com/office/drawing/2014/main" id="{E13C0E96-885F-0986-F065-33C0DAD9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798" y="2865438"/>
            <a:ext cx="1199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Staphylococci</a:t>
            </a:r>
          </a:p>
        </p:txBody>
      </p:sp>
      <p:sp>
        <p:nvSpPr>
          <p:cNvPr id="21523" name="Text Box 31">
            <a:extLst>
              <a:ext uri="{FF2B5EF4-FFF2-40B4-BE49-F238E27FC236}">
                <a16:creationId xmlns:a16="http://schemas.microsoft.com/office/drawing/2014/main" id="{7692F93E-E148-B3D7-F09F-D81767D1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278" y="3148013"/>
            <a:ext cx="891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Clostridia</a:t>
            </a:r>
          </a:p>
        </p:txBody>
      </p:sp>
      <p:sp>
        <p:nvSpPr>
          <p:cNvPr id="21524" name="Rectangle 32">
            <a:extLst>
              <a:ext uri="{FF2B5EF4-FFF2-40B4-BE49-F238E27FC236}">
                <a16:creationId xmlns:a16="http://schemas.microsoft.com/office/drawing/2014/main" id="{C5A69113-8A77-7950-43A1-E3A1E7633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3560763"/>
            <a:ext cx="1184275" cy="2492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5" name="Text Box 33">
            <a:extLst>
              <a:ext uri="{FF2B5EF4-FFF2-40B4-BE49-F238E27FC236}">
                <a16:creationId xmlns:a16="http://schemas.microsoft.com/office/drawing/2014/main" id="{29E37940-6EF0-8DC3-7A0A-4DCF9A0F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64" y="3543300"/>
            <a:ext cx="1041760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Enterococci</a:t>
            </a:r>
          </a:p>
        </p:txBody>
      </p:sp>
      <p:sp>
        <p:nvSpPr>
          <p:cNvPr id="21526" name="Rectangle 34">
            <a:extLst>
              <a:ext uri="{FF2B5EF4-FFF2-40B4-BE49-F238E27FC236}">
                <a16:creationId xmlns:a16="http://schemas.microsoft.com/office/drawing/2014/main" id="{4FEB0D6B-75E8-9D6B-51AF-C96B6354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3848100"/>
            <a:ext cx="1184275" cy="249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7" name="Text Box 35">
            <a:extLst>
              <a:ext uri="{FF2B5EF4-FFF2-40B4-BE49-F238E27FC236}">
                <a16:creationId xmlns:a16="http://schemas.microsoft.com/office/drawing/2014/main" id="{D3BA234B-B7FB-948F-C091-7A95D89C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02" y="3821113"/>
            <a:ext cx="6415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</a:p>
        </p:txBody>
      </p:sp>
      <p:sp>
        <p:nvSpPr>
          <p:cNvPr id="21528" name="Rectangle 36">
            <a:extLst>
              <a:ext uri="{FF2B5EF4-FFF2-40B4-BE49-F238E27FC236}">
                <a16:creationId xmlns:a16="http://schemas.microsoft.com/office/drawing/2014/main" id="{FB40A921-A902-F9C3-35BA-7C227840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4386263"/>
            <a:ext cx="1185862" cy="2492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9" name="Text Box 37">
            <a:extLst>
              <a:ext uri="{FF2B5EF4-FFF2-40B4-BE49-F238E27FC236}">
                <a16:creationId xmlns:a16="http://schemas.microsoft.com/office/drawing/2014/main" id="{D6BA545C-B5DB-0713-2AD6-CDBFF72A8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82" y="4354513"/>
            <a:ext cx="1102674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Streptococci</a:t>
            </a:r>
          </a:p>
        </p:txBody>
      </p:sp>
      <p:sp>
        <p:nvSpPr>
          <p:cNvPr id="21530" name="Rectangle 38">
            <a:extLst>
              <a:ext uri="{FF2B5EF4-FFF2-40B4-BE49-F238E27FC236}">
                <a16:creationId xmlns:a16="http://schemas.microsoft.com/office/drawing/2014/main" id="{444DB1F3-4EA4-9933-F97F-A738C583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5264150"/>
            <a:ext cx="1184275" cy="2492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31" name="Text Box 39">
            <a:extLst>
              <a:ext uri="{FF2B5EF4-FFF2-40B4-BE49-F238E27FC236}">
                <a16:creationId xmlns:a16="http://schemas.microsoft.com/office/drawing/2014/main" id="{2C14D830-2BB3-C678-2D3D-210375FA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754" y="5246688"/>
            <a:ext cx="1060354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Bacteroides</a:t>
            </a:r>
          </a:p>
        </p:txBody>
      </p:sp>
      <p:grpSp>
        <p:nvGrpSpPr>
          <p:cNvPr id="21532" name="Group 40">
            <a:extLst>
              <a:ext uri="{FF2B5EF4-FFF2-40B4-BE49-F238E27FC236}">
                <a16:creationId xmlns:a16="http://schemas.microsoft.com/office/drawing/2014/main" id="{9E58D6FE-9132-CD68-9032-B65DEC03BD3B}"/>
              </a:ext>
            </a:extLst>
          </p:cNvPr>
          <p:cNvGrpSpPr>
            <a:grpSpLocks/>
          </p:cNvGrpSpPr>
          <p:nvPr/>
        </p:nvGrpSpPr>
        <p:grpSpPr bwMode="auto">
          <a:xfrm>
            <a:off x="5014913" y="4649787"/>
            <a:ext cx="1184275" cy="307394"/>
            <a:chOff x="3240" y="2891"/>
            <a:chExt cx="917" cy="237"/>
          </a:xfrm>
        </p:grpSpPr>
        <p:sp>
          <p:nvSpPr>
            <p:cNvPr id="21542" name="Rectangle 41">
              <a:extLst>
                <a:ext uri="{FF2B5EF4-FFF2-40B4-BE49-F238E27FC236}">
                  <a16:creationId xmlns:a16="http://schemas.microsoft.com/office/drawing/2014/main" id="{0C647B82-B1FD-57C8-5D77-78190C9DA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898"/>
              <a:ext cx="917" cy="192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43" name="Text Box 42">
              <a:extLst>
                <a:ext uri="{FF2B5EF4-FFF2-40B4-BE49-F238E27FC236}">
                  <a16:creationId xmlns:a16="http://schemas.microsoft.com/office/drawing/2014/main" id="{0F909ED8-943C-D84A-B042-864D23570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" y="2891"/>
              <a:ext cx="75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Eubacteria</a:t>
              </a:r>
            </a:p>
          </p:txBody>
        </p:sp>
      </p:grpSp>
      <p:grpSp>
        <p:nvGrpSpPr>
          <p:cNvPr id="21533" name="Group 43">
            <a:extLst>
              <a:ext uri="{FF2B5EF4-FFF2-40B4-BE49-F238E27FC236}">
                <a16:creationId xmlns:a16="http://schemas.microsoft.com/office/drawing/2014/main" id="{3154663A-029A-4BAD-DF62-5DDD5A1A0669}"/>
              </a:ext>
            </a:extLst>
          </p:cNvPr>
          <p:cNvGrpSpPr>
            <a:grpSpLocks/>
          </p:cNvGrpSpPr>
          <p:nvPr/>
        </p:nvGrpSpPr>
        <p:grpSpPr bwMode="auto">
          <a:xfrm>
            <a:off x="4996007" y="4956174"/>
            <a:ext cx="1231316" cy="307394"/>
            <a:chOff x="3225" y="3105"/>
            <a:chExt cx="954" cy="237"/>
          </a:xfrm>
        </p:grpSpPr>
        <p:sp>
          <p:nvSpPr>
            <p:cNvPr id="21540" name="Rectangle 44">
              <a:extLst>
                <a:ext uri="{FF2B5EF4-FFF2-40B4-BE49-F238E27FC236}">
                  <a16:creationId xmlns:a16="http://schemas.microsoft.com/office/drawing/2014/main" id="{7A5847CF-00FC-C11B-E185-A7691A41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111"/>
              <a:ext cx="917" cy="192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41" name="Text Box 45">
              <a:extLst>
                <a:ext uri="{FF2B5EF4-FFF2-40B4-BE49-F238E27FC236}">
                  <a16:creationId xmlns:a16="http://schemas.microsoft.com/office/drawing/2014/main" id="{7E0A38D5-5E49-8215-FA81-054BCA1A1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" y="3105"/>
              <a:ext cx="9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Bifidobacteria</a:t>
              </a:r>
            </a:p>
          </p:txBody>
        </p:sp>
      </p:grpSp>
      <p:sp>
        <p:nvSpPr>
          <p:cNvPr id="21534" name="Text Box 46">
            <a:extLst>
              <a:ext uri="{FF2B5EF4-FFF2-40B4-BE49-F238E27FC236}">
                <a16:creationId xmlns:a16="http://schemas.microsoft.com/office/drawing/2014/main" id="{2A8EE2D4-E87F-BAB2-8AA6-B7BF0E95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098675"/>
            <a:ext cx="148470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Diarrhoe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Obstipation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Infektionen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maligne Tumoren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Encephalopathie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Bildung von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Karzinogenen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Fäulnis</a:t>
            </a:r>
          </a:p>
        </p:txBody>
      </p:sp>
      <p:sp>
        <p:nvSpPr>
          <p:cNvPr id="21535" name="Text Box 47">
            <a:extLst>
              <a:ext uri="{FF2B5EF4-FFF2-40B4-BE49-F238E27FC236}">
                <a16:creationId xmlns:a16="http://schemas.microsoft.com/office/drawing/2014/main" id="{5BB8B8E5-0C23-D314-7E32-7A21F3824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737" y="3398838"/>
            <a:ext cx="1942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Wachstumssuppression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pathogener Keime</a:t>
            </a:r>
          </a:p>
        </p:txBody>
      </p:sp>
      <p:sp>
        <p:nvSpPr>
          <p:cNvPr id="21536" name="Text Box 48">
            <a:extLst>
              <a:ext uri="{FF2B5EF4-FFF2-40B4-BE49-F238E27FC236}">
                <a16:creationId xmlns:a16="http://schemas.microsoft.com/office/drawing/2014/main" id="{389CF622-BF15-0D0C-0CAC-E050E6BD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917" y="4098925"/>
            <a:ext cx="1380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Stimulation der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Immunfunktion</a:t>
            </a:r>
          </a:p>
        </p:txBody>
      </p:sp>
      <p:sp>
        <p:nvSpPr>
          <p:cNvPr id="21537" name="Text Box 49">
            <a:extLst>
              <a:ext uri="{FF2B5EF4-FFF2-40B4-BE49-F238E27FC236}">
                <a16:creationId xmlns:a16="http://schemas.microsoft.com/office/drawing/2014/main" id="{9E509FCE-91FD-C2E9-ED19-FDC61AC8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153" y="4748213"/>
            <a:ext cx="2158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Modulation von Digestion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Resorption</a:t>
            </a:r>
          </a:p>
        </p:txBody>
      </p:sp>
      <p:sp>
        <p:nvSpPr>
          <p:cNvPr id="21538" name="Text Box 50">
            <a:extLst>
              <a:ext uri="{FF2B5EF4-FFF2-40B4-BE49-F238E27FC236}">
                <a16:creationId xmlns:a16="http://schemas.microsoft.com/office/drawing/2014/main" id="{BB33A229-BD56-4491-4BB8-A64EC234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842" y="5384800"/>
            <a:ext cx="1499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antikanzerogene 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Wirkung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rm 59393">
            <a:extLst>
              <a:ext uri="{FF2B5EF4-FFF2-40B4-BE49-F238E27FC236}">
                <a16:creationId xmlns:a16="http://schemas.microsoft.com/office/drawing/2014/main" id="{2EC8D9ED-B60C-0CB7-2A7B-DA6AF2B16E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Darmflora - Zusammensetzung - Funktion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F9E0AAF1-E6F8-37A2-0CBB-03925D8A7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336775E5-F1F8-0CDE-1CD0-9DFD806D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1558925"/>
            <a:ext cx="2017713" cy="935038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Bacteroides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Eubacterien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Anaerobe Streptokokken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Bifidobakterien</a:t>
            </a: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0AA5288A-A3F2-B1D9-9528-91E90165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3214688"/>
            <a:ext cx="2017713" cy="935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Escherichia coli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Streptokokken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Lactobazillen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Veillonella</a:t>
            </a:r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9A2F3302-8DAF-AC6D-DB6C-9C7E9F263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799013"/>
            <a:ext cx="2017712" cy="935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Clostridium perfringens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aureus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Proteus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Pseudomonas aeruginosa</a:t>
            </a:r>
          </a:p>
        </p:txBody>
      </p:sp>
      <p:sp>
        <p:nvSpPr>
          <p:cNvPr id="25607" name="Rectangle 8">
            <a:extLst>
              <a:ext uri="{FF2B5EF4-FFF2-40B4-BE49-F238E27FC236}">
                <a16:creationId xmlns:a16="http://schemas.microsoft.com/office/drawing/2014/main" id="{180DCF3C-2891-10C4-1B7F-8D669D40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1557338"/>
            <a:ext cx="2665412" cy="1439862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Förderlich für den Wirt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Vitaminsynthese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Proteinsynthese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Unterstützt Verdauung+Absorption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Verhindert Kolonialisierung mit pathogenen Keimen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Stimuliert die Immunreaktion</a:t>
            </a:r>
          </a:p>
        </p:txBody>
      </p:sp>
      <p:sp>
        <p:nvSpPr>
          <p:cNvPr id="25608" name="Rectangle 9">
            <a:extLst>
              <a:ext uri="{FF2B5EF4-FFF2-40B4-BE49-F238E27FC236}">
                <a16:creationId xmlns:a16="http://schemas.microsoft.com/office/drawing/2014/main" id="{CD1F6502-1C06-8883-E874-779D851BC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214688"/>
            <a:ext cx="2665413" cy="935037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Schädlich für den Wirt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Intestinaler Eiweissabbau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(NH3, H2S, Amine, Phenole, Indole)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Carcinogene, Co-Carcinogene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Toxine</a:t>
            </a:r>
          </a:p>
        </p:txBody>
      </p:sp>
      <p:sp>
        <p:nvSpPr>
          <p:cNvPr id="25609" name="Rectangle 10">
            <a:extLst>
              <a:ext uri="{FF2B5EF4-FFF2-40B4-BE49-F238E27FC236}">
                <a16:creationId xmlns:a16="http://schemas.microsoft.com/office/drawing/2014/main" id="{71874312-9CDB-EEA2-6809-C98EC4D6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090738"/>
            <a:ext cx="1800225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gesundheitsfördernd</a:t>
            </a:r>
          </a:p>
        </p:txBody>
      </p:sp>
      <p:sp>
        <p:nvSpPr>
          <p:cNvPr id="25610" name="Rectangle 11">
            <a:extLst>
              <a:ext uri="{FF2B5EF4-FFF2-40B4-BE49-F238E27FC236}">
                <a16:creationId xmlns:a16="http://schemas.microsoft.com/office/drawing/2014/main" id="{76EC9B5C-0696-FC1E-0CFA-1D03AA08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638425"/>
            <a:ext cx="2665413" cy="1943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Durchfall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Verstopfung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Wachstummshemmung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Leberkoma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Hypercholesterinämie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Bluthochdruck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Autoimmunerkrankungen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Krebs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Leberfunktionsstörungen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Unterdrückung der Immunreaktion</a:t>
            </a:r>
          </a:p>
        </p:txBody>
      </p:sp>
      <p:sp>
        <p:nvSpPr>
          <p:cNvPr id="25611" name="Rectangle 12">
            <a:extLst>
              <a:ext uri="{FF2B5EF4-FFF2-40B4-BE49-F238E27FC236}">
                <a16:creationId xmlns:a16="http://schemas.microsoft.com/office/drawing/2014/main" id="{1C01A086-A3C6-BD03-D841-3DD29B7F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5086350"/>
            <a:ext cx="1728788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gesundheitsschädlich</a:t>
            </a:r>
          </a:p>
        </p:txBody>
      </p:sp>
      <p:sp>
        <p:nvSpPr>
          <p:cNvPr id="25612" name="Rectangle 13">
            <a:extLst>
              <a:ext uri="{FF2B5EF4-FFF2-40B4-BE49-F238E27FC236}">
                <a16:creationId xmlns:a16="http://schemas.microsoft.com/office/drawing/2014/main" id="{073FE0F4-17F5-EE81-110B-C2DC7ABB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654550"/>
            <a:ext cx="2665412" cy="1366838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Durchfall, Leberkoma, Harnwegsinfektionen, Perniziöse Anämie, Meningitis, Leberabszess, Lungenabszess, Vaginitis, Endometritis, Sekundärschäden nach Röntgen- oder anderer Bestrahlungen</a:t>
            </a:r>
          </a:p>
        </p:txBody>
      </p:sp>
      <p:sp>
        <p:nvSpPr>
          <p:cNvPr id="25613" name="Rectangle 14">
            <a:extLst>
              <a:ext uri="{FF2B5EF4-FFF2-40B4-BE49-F238E27FC236}">
                <a16:creationId xmlns:a16="http://schemas.microsoft.com/office/drawing/2014/main" id="{C66CB919-A919-D348-D643-0C220D33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6096000"/>
            <a:ext cx="8496300" cy="358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Graphik: Dr. med. Jürg Eichhorn</a:t>
            </a:r>
          </a:p>
        </p:txBody>
      </p:sp>
      <p:sp>
        <p:nvSpPr>
          <p:cNvPr id="25614" name="Rectangle 15">
            <a:extLst>
              <a:ext uri="{FF2B5EF4-FFF2-40B4-BE49-F238E27FC236}">
                <a16:creationId xmlns:a16="http://schemas.microsoft.com/office/drawing/2014/main" id="{E33E2BDD-65A3-1B59-2B65-330F1A54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196975"/>
            <a:ext cx="1655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Zusammensetzung</a:t>
            </a:r>
          </a:p>
        </p:txBody>
      </p:sp>
      <p:sp>
        <p:nvSpPr>
          <p:cNvPr id="25615" name="Rectangle 16">
            <a:extLst>
              <a:ext uri="{FF2B5EF4-FFF2-40B4-BE49-F238E27FC236}">
                <a16:creationId xmlns:a16="http://schemas.microsoft.com/office/drawing/2014/main" id="{C3C8C99C-2CDB-DD7B-8DA8-EB4E40F2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1196975"/>
            <a:ext cx="151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Funktion</a:t>
            </a:r>
          </a:p>
        </p:txBody>
      </p:sp>
      <p:sp>
        <p:nvSpPr>
          <p:cNvPr id="25616" name="Rectangle 17">
            <a:extLst>
              <a:ext uri="{FF2B5EF4-FFF2-40B4-BE49-F238E27FC236}">
                <a16:creationId xmlns:a16="http://schemas.microsoft.com/office/drawing/2014/main" id="{5F85991D-82E8-61BE-69F6-5DAF8AFB9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196975"/>
            <a:ext cx="151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Einfluss auf Wirt</a:t>
            </a:r>
          </a:p>
        </p:txBody>
      </p:sp>
      <p:sp>
        <p:nvSpPr>
          <p:cNvPr id="25617" name="Line 18">
            <a:extLst>
              <a:ext uri="{FF2B5EF4-FFF2-40B4-BE49-F238E27FC236}">
                <a16:creationId xmlns:a16="http://schemas.microsoft.com/office/drawing/2014/main" id="{556CBF05-1371-77F6-0B0E-922AE600A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8" y="2278063"/>
            <a:ext cx="2174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0100C65C-D54B-43DE-8B29-8F785CCAD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8" y="3646488"/>
            <a:ext cx="2174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CCA34BE3-B60D-AEA3-CAF4-7972B5F76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5229225"/>
            <a:ext cx="10080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0" name="Line 21">
            <a:extLst>
              <a:ext uri="{FF2B5EF4-FFF2-40B4-BE49-F238E27FC236}">
                <a16:creationId xmlns:a16="http://schemas.microsoft.com/office/drawing/2014/main" id="{882B38CA-852C-B955-3EAD-97249074B3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950" y="5446713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1" name="Text Box 22">
            <a:extLst>
              <a:ext uri="{FF2B5EF4-FFF2-40B4-BE49-F238E27FC236}">
                <a16:creationId xmlns:a16="http://schemas.microsoft.com/office/drawing/2014/main" id="{CCF91CE6-EF7A-4854-4CAB-FF80D9415C1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74638" y="4754563"/>
            <a:ext cx="36988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bg2"/>
                </a:solidFill>
              </a:rPr>
              <a:t>Pathogenität</a:t>
            </a:r>
            <a:endParaRPr lang="de-DE" altLang="de-DE" sz="1200" dirty="0">
              <a:solidFill>
                <a:schemeClr val="bg2"/>
              </a:solidFill>
            </a:endParaRPr>
          </a:p>
        </p:txBody>
      </p:sp>
      <p:sp>
        <p:nvSpPr>
          <p:cNvPr id="25622" name="Text Box 23">
            <a:extLst>
              <a:ext uri="{FF2B5EF4-FFF2-40B4-BE49-F238E27FC236}">
                <a16:creationId xmlns:a16="http://schemas.microsoft.com/office/drawing/2014/main" id="{1854FB75-3F6D-55FC-9512-3033B84188C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76225" y="1582738"/>
            <a:ext cx="3698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bg2"/>
                </a:solidFill>
              </a:rPr>
              <a:t>Symbiose</a:t>
            </a:r>
            <a:endParaRPr lang="de-DE" altLang="de-DE" sz="1200" dirty="0">
              <a:solidFill>
                <a:schemeClr val="bg2"/>
              </a:solidFill>
            </a:endParaRPr>
          </a:p>
        </p:txBody>
      </p:sp>
      <p:sp>
        <p:nvSpPr>
          <p:cNvPr id="25623" name="Line 24">
            <a:extLst>
              <a:ext uri="{FF2B5EF4-FFF2-40B4-BE49-F238E27FC236}">
                <a16:creationId xmlns:a16="http://schemas.microsoft.com/office/drawing/2014/main" id="{6AA299D8-89A3-4FE9-6564-91DB35A9B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8" y="2493963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4" name="Line 25">
            <a:extLst>
              <a:ext uri="{FF2B5EF4-FFF2-40B4-BE49-F238E27FC236}">
                <a16:creationId xmlns:a16="http://schemas.microsoft.com/office/drawing/2014/main" id="{D17C468C-1A02-B724-6911-471615866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8" y="4206875"/>
            <a:ext cx="0" cy="5762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5" name="Line 26">
            <a:extLst>
              <a:ext uri="{FF2B5EF4-FFF2-40B4-BE49-F238E27FC236}">
                <a16:creationId xmlns:a16="http://schemas.microsoft.com/office/drawing/2014/main" id="{81778155-43F3-F656-C9A0-67E7579C5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5013325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6" name="Line 27">
            <a:extLst>
              <a:ext uri="{FF2B5EF4-FFF2-40B4-BE49-F238E27FC236}">
                <a16:creationId xmlns:a16="http://schemas.microsoft.com/office/drawing/2014/main" id="{DEEC4EAE-F258-A43D-6F97-08A17383F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515778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7" name="Line 28">
            <a:extLst>
              <a:ext uri="{FF2B5EF4-FFF2-40B4-BE49-F238E27FC236}">
                <a16:creationId xmlns:a16="http://schemas.microsoft.com/office/drawing/2014/main" id="{6A91DF3A-9992-8370-75F0-842C0473E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5229225"/>
            <a:ext cx="9366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8" name="Line 29">
            <a:extLst>
              <a:ext uri="{FF2B5EF4-FFF2-40B4-BE49-F238E27FC236}">
                <a16:creationId xmlns:a16="http://schemas.microsoft.com/office/drawing/2014/main" id="{FFEF83A6-6F01-029F-AC39-6E1082693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522922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9" name="Line 30">
            <a:extLst>
              <a:ext uri="{FF2B5EF4-FFF2-40B4-BE49-F238E27FC236}">
                <a16:creationId xmlns:a16="http://schemas.microsoft.com/office/drawing/2014/main" id="{315A9572-4354-663F-0B6A-89A29697A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0" name="Line 31">
            <a:extLst>
              <a:ext uri="{FF2B5EF4-FFF2-40B4-BE49-F238E27FC236}">
                <a16:creationId xmlns:a16="http://schemas.microsoft.com/office/drawing/2014/main" id="{50F353AF-083B-0D01-05A8-6F67ED967A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1" name="Line 32">
            <a:extLst>
              <a:ext uri="{FF2B5EF4-FFF2-40B4-BE49-F238E27FC236}">
                <a16:creationId xmlns:a16="http://schemas.microsoft.com/office/drawing/2014/main" id="{EC42FE52-CB1C-FC84-B71B-724DD32FC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2" name="Line 33">
            <a:extLst>
              <a:ext uri="{FF2B5EF4-FFF2-40B4-BE49-F238E27FC236}">
                <a16:creationId xmlns:a16="http://schemas.microsoft.com/office/drawing/2014/main" id="{F0A1456E-E7C2-16F3-C9AD-FA2EB79982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3" name="Line 34">
            <a:extLst>
              <a:ext uri="{FF2B5EF4-FFF2-40B4-BE49-F238E27FC236}">
                <a16:creationId xmlns:a16="http://schemas.microsoft.com/office/drawing/2014/main" id="{41CDD384-3FE5-FA41-43E9-D40AECF6BA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3502025"/>
            <a:ext cx="7921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4" name="Line 35">
            <a:extLst>
              <a:ext uri="{FF2B5EF4-FFF2-40B4-BE49-F238E27FC236}">
                <a16:creationId xmlns:a16="http://schemas.microsoft.com/office/drawing/2014/main" id="{A6CDEC05-FEDF-9B7C-31A2-FF79783C9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3862388"/>
            <a:ext cx="7921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5" name="Line 36">
            <a:extLst>
              <a:ext uri="{FF2B5EF4-FFF2-40B4-BE49-F238E27FC236}">
                <a16:creationId xmlns:a16="http://schemas.microsoft.com/office/drawing/2014/main" id="{FD71FEDA-3599-F288-CB8F-6B16BAA397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420938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6" name="Line 37">
            <a:extLst>
              <a:ext uri="{FF2B5EF4-FFF2-40B4-BE49-F238E27FC236}">
                <a16:creationId xmlns:a16="http://schemas.microsoft.com/office/drawing/2014/main" id="{EDDF564C-4AD0-7C20-EA03-59D224BB5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854325"/>
            <a:ext cx="7921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7" name="Line 38">
            <a:extLst>
              <a:ext uri="{FF2B5EF4-FFF2-40B4-BE49-F238E27FC236}">
                <a16:creationId xmlns:a16="http://schemas.microsoft.com/office/drawing/2014/main" id="{4464AF1B-2A83-64B5-2E16-7C276066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573463"/>
            <a:ext cx="9366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8" name="Line 39">
            <a:extLst>
              <a:ext uri="{FF2B5EF4-FFF2-40B4-BE49-F238E27FC236}">
                <a16:creationId xmlns:a16="http://schemas.microsoft.com/office/drawing/2014/main" id="{064DDA43-85CA-9EBC-8CFB-8B68E2D2F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9366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9" name="Line 40">
            <a:extLst>
              <a:ext uri="{FF2B5EF4-FFF2-40B4-BE49-F238E27FC236}">
                <a16:creationId xmlns:a16="http://schemas.microsoft.com/office/drawing/2014/main" id="{23E7E443-9FAE-6369-A7BC-76AB0B7A33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420938"/>
            <a:ext cx="792163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0" name="Line 41">
            <a:extLst>
              <a:ext uri="{FF2B5EF4-FFF2-40B4-BE49-F238E27FC236}">
                <a16:creationId xmlns:a16="http://schemas.microsoft.com/office/drawing/2014/main" id="{1DA5AE78-F0CE-08FD-64AF-FC47E68B2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7921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1" name="Line 42">
            <a:extLst>
              <a:ext uri="{FF2B5EF4-FFF2-40B4-BE49-F238E27FC236}">
                <a16:creationId xmlns:a16="http://schemas.microsoft.com/office/drawing/2014/main" id="{4EBC343F-00AC-5D44-7202-BBF338B99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7921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2" name="Line 43">
            <a:extLst>
              <a:ext uri="{FF2B5EF4-FFF2-40B4-BE49-F238E27FC236}">
                <a16:creationId xmlns:a16="http://schemas.microsoft.com/office/drawing/2014/main" id="{871D98DF-3A17-642D-8CDD-12F15ED85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7921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3" name="Line 44">
            <a:extLst>
              <a:ext uri="{FF2B5EF4-FFF2-40B4-BE49-F238E27FC236}">
                <a16:creationId xmlns:a16="http://schemas.microsoft.com/office/drawing/2014/main" id="{749FFAB7-77DC-7F5B-42C8-97A6A3575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278063"/>
            <a:ext cx="7921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4" name="Line 45">
            <a:extLst>
              <a:ext uri="{FF2B5EF4-FFF2-40B4-BE49-F238E27FC236}">
                <a16:creationId xmlns:a16="http://schemas.microsoft.com/office/drawing/2014/main" id="{41BB7F4A-293A-85DF-1981-07A4B9C3B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2780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5" name="Line 46">
            <a:extLst>
              <a:ext uri="{FF2B5EF4-FFF2-40B4-BE49-F238E27FC236}">
                <a16:creationId xmlns:a16="http://schemas.microsoft.com/office/drawing/2014/main" id="{C4898103-EFF2-F556-577A-9F5746DB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1917700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6" name="Line 47">
            <a:extLst>
              <a:ext uri="{FF2B5EF4-FFF2-40B4-BE49-F238E27FC236}">
                <a16:creationId xmlns:a16="http://schemas.microsoft.com/office/drawing/2014/main" id="{3EE6DBC4-6E76-869F-263E-60B6BE94C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278063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7" name="Line 48">
            <a:extLst>
              <a:ext uri="{FF2B5EF4-FFF2-40B4-BE49-F238E27FC236}">
                <a16:creationId xmlns:a16="http://schemas.microsoft.com/office/drawing/2014/main" id="{931B4E58-D0AC-F779-DFDF-3BD78F793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133600"/>
            <a:ext cx="936625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8" name="Line 49">
            <a:extLst>
              <a:ext uri="{FF2B5EF4-FFF2-40B4-BE49-F238E27FC236}">
                <a16:creationId xmlns:a16="http://schemas.microsoft.com/office/drawing/2014/main" id="{65A688D8-4BC6-8C7B-74E1-CC2EB07C9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133600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49" name="Line 50">
            <a:extLst>
              <a:ext uri="{FF2B5EF4-FFF2-40B4-BE49-F238E27FC236}">
                <a16:creationId xmlns:a16="http://schemas.microsoft.com/office/drawing/2014/main" id="{376698E4-2B9A-B5BB-C9C6-49797E642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133600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0" name="Line 51">
            <a:extLst>
              <a:ext uri="{FF2B5EF4-FFF2-40B4-BE49-F238E27FC236}">
                <a16:creationId xmlns:a16="http://schemas.microsoft.com/office/drawing/2014/main" id="{F8F84AE6-C6CC-C4A5-897F-3D3D3C879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9177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1" name="Line 52">
            <a:extLst>
              <a:ext uri="{FF2B5EF4-FFF2-40B4-BE49-F238E27FC236}">
                <a16:creationId xmlns:a16="http://schemas.microsoft.com/office/drawing/2014/main" id="{8FC3055F-B6F9-8870-5BFD-ED70A2F31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936625" cy="34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2" name="Line 53">
            <a:extLst>
              <a:ext uri="{FF2B5EF4-FFF2-40B4-BE49-F238E27FC236}">
                <a16:creationId xmlns:a16="http://schemas.microsoft.com/office/drawing/2014/main" id="{FE0B47B5-5569-8BBB-F4C6-BFBA4CE21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3" name="Line 54">
            <a:extLst>
              <a:ext uri="{FF2B5EF4-FFF2-40B4-BE49-F238E27FC236}">
                <a16:creationId xmlns:a16="http://schemas.microsoft.com/office/drawing/2014/main" id="{09FB0C8B-ED01-B9A0-7524-230D74803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4" name="Line 55">
            <a:extLst>
              <a:ext uri="{FF2B5EF4-FFF2-40B4-BE49-F238E27FC236}">
                <a16:creationId xmlns:a16="http://schemas.microsoft.com/office/drawing/2014/main" id="{70D7D57B-35AF-27C4-BBA0-6D4E8523A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5" name="Line 56">
            <a:extLst>
              <a:ext uri="{FF2B5EF4-FFF2-40B4-BE49-F238E27FC236}">
                <a16:creationId xmlns:a16="http://schemas.microsoft.com/office/drawing/2014/main" id="{13B378B7-E375-B6AC-068B-6D73C9AFB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6" name="Text Box 57">
            <a:extLst>
              <a:ext uri="{FF2B5EF4-FFF2-40B4-BE49-F238E27FC236}">
                <a16:creationId xmlns:a16="http://schemas.microsoft.com/office/drawing/2014/main" id="{9E02A969-8C54-CCD0-B22B-C7C3C25B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493963"/>
            <a:ext cx="742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de-DE" altLang="de-DE" sz="12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7" name="Text Box 58">
            <a:extLst>
              <a:ext uri="{FF2B5EF4-FFF2-40B4-BE49-F238E27FC236}">
                <a16:creationId xmlns:a16="http://schemas.microsoft.com/office/drawing/2014/main" id="{FC72E3D6-A80D-E0C2-7E9E-EA563EA8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16242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de-DE" altLang="de-DE" sz="12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58" name="Text Box 59">
            <a:extLst>
              <a:ext uri="{FF2B5EF4-FFF2-40B4-BE49-F238E27FC236}">
                <a16:creationId xmlns:a16="http://schemas.microsoft.com/office/drawing/2014/main" id="{5C6D1D71-1A9A-3718-B789-C28A38D6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73405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0-10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altLang="de-DE" sz="12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rm 59393">
            <a:extLst>
              <a:ext uri="{FF2B5EF4-FFF2-40B4-BE49-F238E27FC236}">
                <a16:creationId xmlns:a16="http://schemas.microsoft.com/office/drawing/2014/main" id="{C448CB97-C875-E467-8D29-FCB8182787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Säuerungsflora - Fäulnisflora</a:t>
            </a:r>
          </a:p>
        </p:txBody>
      </p:sp>
      <p:sp>
        <p:nvSpPr>
          <p:cNvPr id="23555" name="Form 59394">
            <a:extLst>
              <a:ext uri="{FF2B5EF4-FFF2-40B4-BE49-F238E27FC236}">
                <a16:creationId xmlns:a16="http://schemas.microsoft.com/office/drawing/2014/main" id="{1BC04276-D08F-A2BA-43B8-36A5945E0A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Säuerungsflora - Fäulnisflora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Säuerungsflora:		              Bifidobakterium                                  		Nahrungsfasern!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		    Lactobacillus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						            Enterococcus </a:t>
            </a:r>
          </a:p>
          <a:p>
            <a:pPr marL="0" indent="0"/>
            <a:r>
              <a:rPr lang="de-DE" altLang="de-DE" sz="1600" dirty="0"/>
              <a:t>  Fäulniskeime:		                  Enterobakteriazeen	                            Fleisch fault!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			            Clostridien </a:t>
            </a:r>
          </a:p>
          <a:p>
            <a:pPr marL="0" indent="0"/>
            <a:endParaRPr lang="de-DE" altLang="de-DE" sz="1600" dirty="0"/>
          </a:p>
          <a:p>
            <a:pPr marL="0" indent="0"/>
            <a:r>
              <a:rPr lang="de-DE" altLang="de-DE" sz="1600" dirty="0"/>
              <a:t>  Kolonisationsresistenz:	  Bacteroides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    Bifidobakterien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rm 59393">
            <a:extLst>
              <a:ext uri="{FF2B5EF4-FFF2-40B4-BE49-F238E27FC236}">
                <a16:creationId xmlns:a16="http://schemas.microsoft.com/office/drawing/2014/main" id="{CC9CAB5D-C2DA-F1F1-6BD4-50D8CD87E5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Darmsymbiose</a:t>
            </a:r>
          </a:p>
        </p:txBody>
      </p:sp>
      <p:sp>
        <p:nvSpPr>
          <p:cNvPr id="29699" name="Form 59394">
            <a:extLst>
              <a:ext uri="{FF2B5EF4-FFF2-40B4-BE49-F238E27FC236}">
                <a16:creationId xmlns:a16="http://schemas.microsoft.com/office/drawing/2014/main" id="{AFEB825B-75E6-1986-FBF3-777F8D20FA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Störfaktoren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Darm: Grosse Fähigkeit zur Selbstregulation </a:t>
            </a:r>
          </a:p>
          <a:p>
            <a:pPr marL="0" indent="0"/>
            <a:r>
              <a:rPr lang="de-CH" altLang="de-DE" sz="1600" dirty="0"/>
              <a:t>  Kurzfristige Belastungen und Störungen schaden nicht</a:t>
            </a:r>
          </a:p>
          <a:p>
            <a:pPr marL="0" indent="0"/>
            <a:r>
              <a:rPr lang="de-CH" altLang="de-DE" sz="1600" dirty="0"/>
              <a:t>  Langdauernde Belastungen schädigen die Darmschleimhaut</a:t>
            </a:r>
          </a:p>
          <a:p>
            <a:pPr marL="0" indent="0"/>
            <a:r>
              <a:rPr lang="de-CH" altLang="de-DE" sz="1600" dirty="0"/>
              <a:t>  Dadurch können sich pathogene (schädliche) Keime ausbreiten und die nützlichen </a:t>
            </a:r>
            <a:br>
              <a:rPr lang="de-CH" altLang="de-DE" sz="1600" dirty="0"/>
            </a:br>
            <a:r>
              <a:rPr lang="de-CH" altLang="de-DE" sz="1600" dirty="0"/>
              <a:t>    Mikroorganismen verdrängen </a:t>
            </a:r>
          </a:p>
          <a:p>
            <a:pPr marL="0" indent="0"/>
            <a:r>
              <a:rPr lang="de-CH" altLang="de-DE" sz="1600" dirty="0"/>
              <a:t>  Durch falsche Ernährung oder aggressive Therapeutika (Strahlen- oder Chemotherapie, </a:t>
            </a:r>
            <a:br>
              <a:rPr lang="de-CH" altLang="de-DE" sz="1600" dirty="0"/>
            </a:br>
            <a:r>
              <a:rPr lang="de-CH" altLang="de-DE" sz="1600" dirty="0"/>
              <a:t>    Antibiotika, Cortison) wird das harmonische Zusammenspiel von Darmschleimhaut, </a:t>
            </a:r>
            <a:br>
              <a:rPr lang="de-CH" altLang="de-DE" sz="1600" dirty="0"/>
            </a:br>
            <a:r>
              <a:rPr lang="de-CH" altLang="de-DE" sz="1600" dirty="0"/>
              <a:t>    Darmmilieu und Darmflora gestört</a:t>
            </a:r>
          </a:p>
          <a:p>
            <a:pPr marL="0" indent="0"/>
            <a:r>
              <a:rPr lang="de-CH" altLang="de-DE" sz="1600" dirty="0"/>
              <a:t>  Aus der Symbiose wird eine Dysbiose </a:t>
            </a:r>
          </a:p>
          <a:p>
            <a:pPr marL="0" indent="0"/>
            <a:r>
              <a:rPr lang="de-CH" altLang="de-DE" sz="1600" dirty="0"/>
              <a:t>  Giftige Stoffwechselprodukte dieser abnormen Darmflora belasten den Körper und sind z. </a:t>
            </a:r>
            <a:br>
              <a:rPr lang="de-CH" altLang="de-DE" sz="1600" dirty="0"/>
            </a:br>
            <a:r>
              <a:rPr lang="de-CH" altLang="de-DE" sz="1600" dirty="0"/>
              <a:t>    T. krebsfördernd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rm 59393">
            <a:extLst>
              <a:ext uri="{FF2B5EF4-FFF2-40B4-BE49-F238E27FC236}">
                <a16:creationId xmlns:a16="http://schemas.microsoft.com/office/drawing/2014/main" id="{C283AD28-3F8B-32E5-8F0B-776E4C93D3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Darmdysbiose: Folgen</a:t>
            </a:r>
          </a:p>
        </p:txBody>
      </p:sp>
      <p:sp>
        <p:nvSpPr>
          <p:cNvPr id="31747" name="Form 59394">
            <a:extLst>
              <a:ext uri="{FF2B5EF4-FFF2-40B4-BE49-F238E27FC236}">
                <a16:creationId xmlns:a16="http://schemas.microsoft.com/office/drawing/2014/main" id="{ACCB8AEC-D70C-5929-E76C-064420F44E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8288337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Leaky-Gut-Syndrom - Syndrom des undichten Darmes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Schwerwiegende Beeinträchtigung des Immunsystems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Aufbietung aller Reserven, um an der Darmschleimhaut die Erreger und ihre Gifte abzuwehren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Andere "Abwehrfronten" wie die gegen Krebs werden geschwächt 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Der Mensch wird anfällig für Allergien, Rheuma, Hautleiden, Infektionen und andere </a:t>
            </a:r>
            <a:br>
              <a:rPr lang="de-CH" altLang="de-DE" sz="1600" dirty="0"/>
            </a:br>
            <a:r>
              <a:rPr lang="de-CH" altLang="de-DE" sz="1600" dirty="0"/>
              <a:t>    Gesundheitsstörungen 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Zu den Anzeichen einer gestörte Darmsymbiose gehören Blähungen (Meteorismus), </a:t>
            </a:r>
            <a:br>
              <a:rPr lang="de-CH" altLang="de-DE" sz="1600" dirty="0"/>
            </a:br>
            <a:r>
              <a:rPr lang="de-CH" altLang="de-DE" sz="1600" dirty="0"/>
              <a:t>    Aufstossen, Flatulenz (Winde), Darmkrämpfe oder Koliken sowie schmieriger, </a:t>
            </a:r>
            <a:br>
              <a:rPr lang="de-CH" altLang="de-DE" sz="1600" dirty="0"/>
            </a:br>
            <a:r>
              <a:rPr lang="de-CH" altLang="de-DE" sz="1600" dirty="0"/>
              <a:t>    übelriechender Stuhl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rm 59393">
            <a:extLst>
              <a:ext uri="{FF2B5EF4-FFF2-40B4-BE49-F238E27FC236}">
                <a16:creationId xmlns:a16="http://schemas.microsoft.com/office/drawing/2014/main" id="{0C7F031F-80BA-A122-D05E-3CEFD828B8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Leaky Gut: Folgenschwer für den Körper</a:t>
            </a:r>
          </a:p>
        </p:txBody>
      </p:sp>
      <p:sp>
        <p:nvSpPr>
          <p:cNvPr id="33795" name="Rectangle 9">
            <a:extLst>
              <a:ext uri="{FF2B5EF4-FFF2-40B4-BE49-F238E27FC236}">
                <a16:creationId xmlns:a16="http://schemas.microsoft.com/office/drawing/2014/main" id="{31F41B1D-35BC-282D-0528-89F3E2E87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5956300"/>
            <a:ext cx="2159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Text Box 10">
            <a:extLst>
              <a:ext uri="{FF2B5EF4-FFF2-40B4-BE49-F238E27FC236}">
                <a16:creationId xmlns:a16="http://schemas.microsoft.com/office/drawing/2014/main" id="{1EA7C449-86D3-D20F-5C6F-90EE223DD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836613"/>
            <a:ext cx="1981200" cy="16557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Säurebelastung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Neutralisation</a:t>
            </a:r>
            <a:b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(wichtig: </a:t>
            </a:r>
            <a:b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Calcium, Magnesium)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Ausscheidung</a:t>
            </a:r>
            <a:b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7" name="Text Box 11">
            <a:extLst>
              <a:ext uri="{FF2B5EF4-FFF2-40B4-BE49-F238E27FC236}">
                <a16:creationId xmlns:a16="http://schemas.microsoft.com/office/drawing/2014/main" id="{50747BB5-60C9-4D05-E4BF-7B39749FD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836613"/>
            <a:ext cx="1981200" cy="1657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Ablagerung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Bindegewebe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=Mülldeponie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Text Box 12">
            <a:extLst>
              <a:ext uri="{FF2B5EF4-FFF2-40B4-BE49-F238E27FC236}">
                <a16:creationId xmlns:a16="http://schemas.microsoft.com/office/drawing/2014/main" id="{F0F0C926-66BC-4F4C-4F00-58DBB3F24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541838"/>
            <a:ext cx="1981200" cy="1657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Notventile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Schleimhäute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Tränen-Tränenstrasse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Weibliche Scheide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Prostata</a:t>
            </a:r>
          </a:p>
        </p:txBody>
      </p:sp>
      <p:sp>
        <p:nvSpPr>
          <p:cNvPr id="33799" name="Text Box 13">
            <a:extLst>
              <a:ext uri="{FF2B5EF4-FFF2-40B4-BE49-F238E27FC236}">
                <a16:creationId xmlns:a16="http://schemas.microsoft.com/office/drawing/2014/main" id="{C4C814EB-80D7-AD45-1F00-D44F8164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4541838"/>
            <a:ext cx="1981200" cy="1657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Ausscheidung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Niere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 =3. Niere</a:t>
            </a:r>
          </a:p>
        </p:txBody>
      </p:sp>
      <p:sp>
        <p:nvSpPr>
          <p:cNvPr id="33800" name="Oval 14">
            <a:extLst>
              <a:ext uri="{FF2B5EF4-FFF2-40B4-BE49-F238E27FC236}">
                <a16:creationId xmlns:a16="http://schemas.microsoft.com/office/drawing/2014/main" id="{A3AEF807-E8FB-0286-ABE6-DCF1468E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1674813"/>
            <a:ext cx="3429000" cy="3352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33801" name="Oval 15">
            <a:extLst>
              <a:ext uri="{FF2B5EF4-FFF2-40B4-BE49-F238E27FC236}">
                <a16:creationId xmlns:a16="http://schemas.microsoft.com/office/drawing/2014/main" id="{07E4C251-B576-3A50-54C5-77851304B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2132013"/>
            <a:ext cx="2514600" cy="2438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802" name="Object 16">
            <a:extLst>
              <a:ext uri="{FF2B5EF4-FFF2-40B4-BE49-F238E27FC236}">
                <a16:creationId xmlns:a16="http://schemas.microsoft.com/office/drawing/2014/main" id="{3BE59D8B-C367-C906-C250-EDC202770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11453"/>
              </p:ext>
            </p:extLst>
          </p:nvPr>
        </p:nvGraphicFramePr>
        <p:xfrm>
          <a:off x="3348038" y="1196975"/>
          <a:ext cx="30305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14400" imgH="914400" progId="CorelDraw.Graphic.8">
                  <p:embed/>
                </p:oleObj>
              </mc:Choice>
              <mc:Fallback>
                <p:oleObj name="CorelDRAW" r:id="rId3" imgW="914400" imgH="914400" progId="CorelDraw.Graphic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96975"/>
                        <a:ext cx="30305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7">
            <a:extLst>
              <a:ext uri="{FF2B5EF4-FFF2-40B4-BE49-F238E27FC236}">
                <a16:creationId xmlns:a16="http://schemas.microsoft.com/office/drawing/2014/main" id="{B0B74ACE-FBA6-EB86-18B9-0B044B223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30603"/>
              </p:ext>
            </p:extLst>
          </p:nvPr>
        </p:nvGraphicFramePr>
        <p:xfrm>
          <a:off x="3371850" y="5035550"/>
          <a:ext cx="30305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14400" imgH="914400" progId="CorelDraw.Graphic.8">
                  <p:embed/>
                </p:oleObj>
              </mc:Choice>
              <mc:Fallback>
                <p:oleObj name="CorelDRAW" r:id="rId5" imgW="914400" imgH="914400" progId="CorelDraw.Graphic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5035550"/>
                        <a:ext cx="30305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8">
            <a:extLst>
              <a:ext uri="{FF2B5EF4-FFF2-40B4-BE49-F238E27FC236}">
                <a16:creationId xmlns:a16="http://schemas.microsoft.com/office/drawing/2014/main" id="{1C675723-71DF-CA9D-7C04-A33F22F1D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189501"/>
              </p:ext>
            </p:extLst>
          </p:nvPr>
        </p:nvGraphicFramePr>
        <p:xfrm>
          <a:off x="8012113" y="2763838"/>
          <a:ext cx="3460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914400" imgH="914400" progId="CorelDraw.Graphic.8">
                  <p:embed/>
                </p:oleObj>
              </mc:Choice>
              <mc:Fallback>
                <p:oleObj name="CorelDRAW" r:id="rId7" imgW="914400" imgH="914400" progId="CorelDraw.Graphic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3" y="2763838"/>
                        <a:ext cx="3460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Oval 19">
            <a:extLst>
              <a:ext uri="{FF2B5EF4-FFF2-40B4-BE49-F238E27FC236}">
                <a16:creationId xmlns:a16="http://schemas.microsoft.com/office/drawing/2014/main" id="{1929272C-A4A2-9342-A0DB-1C71BA18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5892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6" name="Oval 20">
            <a:extLst>
              <a:ext uri="{FF2B5EF4-FFF2-40B4-BE49-F238E27FC236}">
                <a16:creationId xmlns:a16="http://schemas.microsoft.com/office/drawing/2014/main" id="{0DCCEB3F-3740-2000-A1F1-E90F2A8E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765425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7" name="Oval 21">
            <a:extLst>
              <a:ext uri="{FF2B5EF4-FFF2-40B4-BE49-F238E27FC236}">
                <a16:creationId xmlns:a16="http://schemas.microsoft.com/office/drawing/2014/main" id="{CC748A87-9E02-4248-16C1-8B37F7DA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5" y="28940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8" name="Oval 22">
            <a:extLst>
              <a:ext uri="{FF2B5EF4-FFF2-40B4-BE49-F238E27FC236}">
                <a16:creationId xmlns:a16="http://schemas.microsoft.com/office/drawing/2014/main" id="{7AE7A873-7395-D53B-CE2C-E35137876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6654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9" name="Oval 23">
            <a:extLst>
              <a:ext uri="{FF2B5EF4-FFF2-40B4-BE49-F238E27FC236}">
                <a16:creationId xmlns:a16="http://schemas.microsoft.com/office/drawing/2014/main" id="{A702A485-69D1-B1BA-3261-7096EEB1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7416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0" name="Oval 24">
            <a:extLst>
              <a:ext uri="{FF2B5EF4-FFF2-40B4-BE49-F238E27FC236}">
                <a16:creationId xmlns:a16="http://schemas.microsoft.com/office/drawing/2014/main" id="{067F5AF9-E4CC-3C93-C32C-5B88D87B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9972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1" name="Oval 25">
            <a:extLst>
              <a:ext uri="{FF2B5EF4-FFF2-40B4-BE49-F238E27FC236}">
                <a16:creationId xmlns:a16="http://schemas.microsoft.com/office/drawing/2014/main" id="{3D1770DE-316A-4D65-5B22-A4C41016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1226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2" name="Oval 26">
            <a:extLst>
              <a:ext uri="{FF2B5EF4-FFF2-40B4-BE49-F238E27FC236}">
                <a16:creationId xmlns:a16="http://schemas.microsoft.com/office/drawing/2014/main" id="{CE2CF800-EAFC-EA25-3816-B590D9FD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289401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3" name="Oval 27">
            <a:extLst>
              <a:ext uri="{FF2B5EF4-FFF2-40B4-BE49-F238E27FC236}">
                <a16:creationId xmlns:a16="http://schemas.microsoft.com/office/drawing/2014/main" id="{83501B83-917D-F7C3-18BE-474F17642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894013"/>
            <a:ext cx="152400" cy="152400"/>
          </a:xfrm>
          <a:prstGeom prst="ellipse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4" name="Oval 28">
            <a:extLst>
              <a:ext uri="{FF2B5EF4-FFF2-40B4-BE49-F238E27FC236}">
                <a16:creationId xmlns:a16="http://schemas.microsoft.com/office/drawing/2014/main" id="{28CCB0FC-1483-3599-84AA-55EC68E6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2541588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5" name="Oval 29">
            <a:extLst>
              <a:ext uri="{FF2B5EF4-FFF2-40B4-BE49-F238E27FC236}">
                <a16:creationId xmlns:a16="http://schemas.microsoft.com/office/drawing/2014/main" id="{33BE4550-9019-993C-24D6-0DE167050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6654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6" name="Oval 30">
            <a:extLst>
              <a:ext uri="{FF2B5EF4-FFF2-40B4-BE49-F238E27FC236}">
                <a16:creationId xmlns:a16="http://schemas.microsoft.com/office/drawing/2014/main" id="{62DAC23F-5895-B87B-9AC2-57275F1E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817813"/>
            <a:ext cx="152400" cy="152400"/>
          </a:xfrm>
          <a:prstGeom prst="ellipse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7" name="Oval 31">
            <a:extLst>
              <a:ext uri="{FF2B5EF4-FFF2-40B4-BE49-F238E27FC236}">
                <a16:creationId xmlns:a16="http://schemas.microsoft.com/office/drawing/2014/main" id="{8C407979-9D4B-06FC-ADFA-972B0946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26654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8" name="Oval 32">
            <a:extLst>
              <a:ext uri="{FF2B5EF4-FFF2-40B4-BE49-F238E27FC236}">
                <a16:creationId xmlns:a16="http://schemas.microsoft.com/office/drawing/2014/main" id="{2CC17EFC-B68D-17D1-590A-0B2A681B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24749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19" name="Oval 33">
            <a:extLst>
              <a:ext uri="{FF2B5EF4-FFF2-40B4-BE49-F238E27FC236}">
                <a16:creationId xmlns:a16="http://schemas.microsoft.com/office/drawing/2014/main" id="{52B9A0A7-2817-428C-251A-71A5C704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28940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0" name="Oval 34">
            <a:extLst>
              <a:ext uri="{FF2B5EF4-FFF2-40B4-BE49-F238E27FC236}">
                <a16:creationId xmlns:a16="http://schemas.microsoft.com/office/drawing/2014/main" id="{23F37931-CEBC-86A2-E374-EF4A30A0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3528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1" name="Oval 35">
            <a:extLst>
              <a:ext uri="{FF2B5EF4-FFF2-40B4-BE49-F238E27FC236}">
                <a16:creationId xmlns:a16="http://schemas.microsoft.com/office/drawing/2014/main" id="{67E6D760-A355-BEDE-E2F1-E70E694C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046413"/>
            <a:ext cx="152400" cy="152400"/>
          </a:xfrm>
          <a:prstGeom prst="ellipse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2" name="Oval 36">
            <a:extLst>
              <a:ext uri="{FF2B5EF4-FFF2-40B4-BE49-F238E27FC236}">
                <a16:creationId xmlns:a16="http://schemas.microsoft.com/office/drawing/2014/main" id="{20562E8F-46A4-8F65-690E-80926C43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7813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3" name="Oval 37">
            <a:extLst>
              <a:ext uri="{FF2B5EF4-FFF2-40B4-BE49-F238E27FC236}">
                <a16:creationId xmlns:a16="http://schemas.microsoft.com/office/drawing/2014/main" id="{408A2685-D018-9804-8810-1F3EE6538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28178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4" name="Oval 38">
            <a:extLst>
              <a:ext uri="{FF2B5EF4-FFF2-40B4-BE49-F238E27FC236}">
                <a16:creationId xmlns:a16="http://schemas.microsoft.com/office/drawing/2014/main" id="{91B2A7D9-5AFB-7B4D-44F4-16E900A8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310356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5" name="Oval 39">
            <a:extLst>
              <a:ext uri="{FF2B5EF4-FFF2-40B4-BE49-F238E27FC236}">
                <a16:creationId xmlns:a16="http://schemas.microsoft.com/office/drawing/2014/main" id="{79620F22-DE71-9D31-6C76-AF71EE0D4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2131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6" name="Oval 40">
            <a:extLst>
              <a:ext uri="{FF2B5EF4-FFF2-40B4-BE49-F238E27FC236}">
                <a16:creationId xmlns:a16="http://schemas.microsoft.com/office/drawing/2014/main" id="{1095FFA9-A6D9-051D-FC24-76D828ED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2131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7" name="Oval 41">
            <a:extLst>
              <a:ext uri="{FF2B5EF4-FFF2-40B4-BE49-F238E27FC236}">
                <a16:creationId xmlns:a16="http://schemas.microsoft.com/office/drawing/2014/main" id="{3746EB98-0754-2BF6-61E8-161922D86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04641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8" name="Oval 42">
            <a:extLst>
              <a:ext uri="{FF2B5EF4-FFF2-40B4-BE49-F238E27FC236}">
                <a16:creationId xmlns:a16="http://schemas.microsoft.com/office/drawing/2014/main" id="{AA1ED435-E6F1-3151-10B0-7CAC9F70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3528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29" name="Oval 43">
            <a:extLst>
              <a:ext uri="{FF2B5EF4-FFF2-40B4-BE49-F238E27FC236}">
                <a16:creationId xmlns:a16="http://schemas.microsoft.com/office/drawing/2014/main" id="{9F068EAC-D479-B9B5-F04C-95565894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27368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0" name="Oval 44">
            <a:extLst>
              <a:ext uri="{FF2B5EF4-FFF2-40B4-BE49-F238E27FC236}">
                <a16:creationId xmlns:a16="http://schemas.microsoft.com/office/drawing/2014/main" id="{A9EFBE3C-3095-40DA-86FB-1FBD8109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228917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1" name="Oval 45">
            <a:extLst>
              <a:ext uri="{FF2B5EF4-FFF2-40B4-BE49-F238E27FC236}">
                <a16:creationId xmlns:a16="http://schemas.microsoft.com/office/drawing/2014/main" id="{71A0D15E-D2E8-4FA3-1CD4-F88AF6B4F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25733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2" name="Oval 46">
            <a:extLst>
              <a:ext uri="{FF2B5EF4-FFF2-40B4-BE49-F238E27FC236}">
                <a16:creationId xmlns:a16="http://schemas.microsoft.com/office/drawing/2014/main" id="{ACED707F-5E65-DEB6-5130-83118289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25733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3" name="Oval 47">
            <a:extLst>
              <a:ext uri="{FF2B5EF4-FFF2-40B4-BE49-F238E27FC236}">
                <a16:creationId xmlns:a16="http://schemas.microsoft.com/office/drawing/2014/main" id="{36F2F049-EC2F-D0BE-F87E-58D4159C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26495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4" name="Oval 48">
            <a:extLst>
              <a:ext uri="{FF2B5EF4-FFF2-40B4-BE49-F238E27FC236}">
                <a16:creationId xmlns:a16="http://schemas.microsoft.com/office/drawing/2014/main" id="{ABC9341B-88D8-779C-D8F6-6BAAF99BE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3606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5" name="Oval 49">
            <a:extLst>
              <a:ext uri="{FF2B5EF4-FFF2-40B4-BE49-F238E27FC236}">
                <a16:creationId xmlns:a16="http://schemas.microsoft.com/office/drawing/2014/main" id="{6DF7062F-2D52-D530-DF21-CA8C5573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2741613"/>
            <a:ext cx="76200" cy="762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6" name="Oval 50">
            <a:extLst>
              <a:ext uri="{FF2B5EF4-FFF2-40B4-BE49-F238E27FC236}">
                <a16:creationId xmlns:a16="http://schemas.microsoft.com/office/drawing/2014/main" id="{F0930556-CA83-BF0C-68AD-6A89F8ED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26654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7" name="Oval 51">
            <a:extLst>
              <a:ext uri="{FF2B5EF4-FFF2-40B4-BE49-F238E27FC236}">
                <a16:creationId xmlns:a16="http://schemas.microsoft.com/office/drawing/2014/main" id="{DC67E4E4-7E6D-F061-1967-EAE14ED14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2845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8" name="Oval 52">
            <a:extLst>
              <a:ext uri="{FF2B5EF4-FFF2-40B4-BE49-F238E27FC236}">
                <a16:creationId xmlns:a16="http://schemas.microsoft.com/office/drawing/2014/main" id="{CE47CCBC-C915-90A1-D0FB-78C626E0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2417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39" name="Oval 53">
            <a:extLst>
              <a:ext uri="{FF2B5EF4-FFF2-40B4-BE49-F238E27FC236}">
                <a16:creationId xmlns:a16="http://schemas.microsoft.com/office/drawing/2014/main" id="{F6D8541E-1235-D85D-188A-4D781A01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4971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40" name="Oval 54">
            <a:extLst>
              <a:ext uri="{FF2B5EF4-FFF2-40B4-BE49-F238E27FC236}">
                <a16:creationId xmlns:a16="http://schemas.microsoft.com/office/drawing/2014/main" id="{4CC92047-4416-5305-5F6E-8C5A0907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4209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841" name="Object 55">
            <a:extLst>
              <a:ext uri="{FF2B5EF4-FFF2-40B4-BE49-F238E27FC236}">
                <a16:creationId xmlns:a16="http://schemas.microsoft.com/office/drawing/2014/main" id="{6F095FDE-DEA1-9193-4F5F-AA37908D8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56399"/>
              </p:ext>
            </p:extLst>
          </p:nvPr>
        </p:nvGraphicFramePr>
        <p:xfrm>
          <a:off x="1755775" y="2378075"/>
          <a:ext cx="16637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914400" imgH="914400" progId="CorelDraw.Graphic.8">
                  <p:embed/>
                </p:oleObj>
              </mc:Choice>
              <mc:Fallback>
                <p:oleObj name="CorelDRAW" r:id="rId9" imgW="914400" imgH="914400" progId="CorelDraw.Graphic.8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2378075"/>
                        <a:ext cx="16637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2" name="Oval 56">
            <a:extLst>
              <a:ext uri="{FF2B5EF4-FFF2-40B4-BE49-F238E27FC236}">
                <a16:creationId xmlns:a16="http://schemas.microsoft.com/office/drawing/2014/main" id="{C39BA5D9-13AC-8537-662E-2BB1E95A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3606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43" name="Oval 57">
            <a:extLst>
              <a:ext uri="{FF2B5EF4-FFF2-40B4-BE49-F238E27FC236}">
                <a16:creationId xmlns:a16="http://schemas.microsoft.com/office/drawing/2014/main" id="{CB80998A-05B7-42D9-5F72-C7999BE7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29702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44" name="Oval 58">
            <a:extLst>
              <a:ext uri="{FF2B5EF4-FFF2-40B4-BE49-F238E27FC236}">
                <a16:creationId xmlns:a16="http://schemas.microsoft.com/office/drawing/2014/main" id="{8CF9EC5E-6A51-A74A-43B9-A26ED7BA4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31226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45" name="Oval 59">
            <a:extLst>
              <a:ext uri="{FF2B5EF4-FFF2-40B4-BE49-F238E27FC236}">
                <a16:creationId xmlns:a16="http://schemas.microsoft.com/office/drawing/2014/main" id="{AA1BF071-F6B9-E206-75FD-7BA09797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28940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46" name="Text Box 60">
            <a:extLst>
              <a:ext uri="{FF2B5EF4-FFF2-40B4-BE49-F238E27FC236}">
                <a16:creationId xmlns:a16="http://schemas.microsoft.com/office/drawing/2014/main" id="{D7F4CF18-42D1-5336-943D-57604613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781300"/>
            <a:ext cx="63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Toxine</a:t>
            </a:r>
          </a:p>
        </p:txBody>
      </p:sp>
      <p:graphicFrame>
        <p:nvGraphicFramePr>
          <p:cNvPr id="33847" name="Object 61">
            <a:extLst>
              <a:ext uri="{FF2B5EF4-FFF2-40B4-BE49-F238E27FC236}">
                <a16:creationId xmlns:a16="http://schemas.microsoft.com/office/drawing/2014/main" id="{1F1EF23B-1230-0DA8-1615-5D8B52001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133600"/>
          <a:ext cx="757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914400" imgH="914400" progId="CorelDraw.Graphic.8">
                  <p:embed/>
                </p:oleObj>
              </mc:Choice>
              <mc:Fallback>
                <p:oleObj name="CorelDRAW" r:id="rId11" imgW="914400" imgH="914400" progId="CorelDraw.Graphic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757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8" name="Object 62">
            <a:extLst>
              <a:ext uri="{FF2B5EF4-FFF2-40B4-BE49-F238E27FC236}">
                <a16:creationId xmlns:a16="http://schemas.microsoft.com/office/drawing/2014/main" id="{83450126-FD95-4239-CBC7-9C57EC957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97277"/>
              </p:ext>
            </p:extLst>
          </p:nvPr>
        </p:nvGraphicFramePr>
        <p:xfrm>
          <a:off x="674688" y="2379663"/>
          <a:ext cx="1003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914400" imgH="914400" progId="CorelDraw.Graphic.8">
                  <p:embed/>
                </p:oleObj>
              </mc:Choice>
              <mc:Fallback>
                <p:oleObj name="CorelDRAW" r:id="rId13" imgW="914400" imgH="914400" progId="CorelDraw.Graphic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379663"/>
                        <a:ext cx="1003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9" name="Object 63">
            <a:extLst>
              <a:ext uri="{FF2B5EF4-FFF2-40B4-BE49-F238E27FC236}">
                <a16:creationId xmlns:a16="http://schemas.microsoft.com/office/drawing/2014/main" id="{C778CAD1-0FDD-1409-1D31-712524DE0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84317"/>
              </p:ext>
            </p:extLst>
          </p:nvPr>
        </p:nvGraphicFramePr>
        <p:xfrm>
          <a:off x="3089275" y="1700213"/>
          <a:ext cx="717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5" imgW="457200" imgH="457200" progId="CorelDraw.Graphic.8">
                  <p:embed/>
                </p:oleObj>
              </mc:Choice>
              <mc:Fallback>
                <p:oleObj name="CorelDRAW" r:id="rId15" imgW="457200" imgH="457200" progId="CorelDraw.Graphic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1700213"/>
                        <a:ext cx="717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50" name="Oval 64">
            <a:extLst>
              <a:ext uri="{FF2B5EF4-FFF2-40B4-BE49-F238E27FC236}">
                <a16:creationId xmlns:a16="http://schemas.microsoft.com/office/drawing/2014/main" id="{A988919E-D259-B7F1-6960-9F3075DA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25606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1" name="Oval 65">
            <a:extLst>
              <a:ext uri="{FF2B5EF4-FFF2-40B4-BE49-F238E27FC236}">
                <a16:creationId xmlns:a16="http://schemas.microsoft.com/office/drawing/2014/main" id="{B610C4D0-4004-85F8-3D71-326463847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24971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2" name="Rectangle 66">
            <a:extLst>
              <a:ext uri="{FF2B5EF4-FFF2-40B4-BE49-F238E27FC236}">
                <a16:creationId xmlns:a16="http://schemas.microsoft.com/office/drawing/2014/main" id="{B0366E78-8B21-4611-4A3A-417365659304}"/>
              </a:ext>
            </a:extLst>
          </p:cNvPr>
          <p:cNvSpPr>
            <a:spLocks noChangeArrowheads="1"/>
          </p:cNvSpPr>
          <p:nvPr/>
        </p:nvSpPr>
        <p:spPr bwMode="auto">
          <a:xfrm rot="9989083">
            <a:off x="3644900" y="3427413"/>
            <a:ext cx="762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3" name="Rectangle 67">
            <a:extLst>
              <a:ext uri="{FF2B5EF4-FFF2-40B4-BE49-F238E27FC236}">
                <a16:creationId xmlns:a16="http://schemas.microsoft.com/office/drawing/2014/main" id="{D3DA2845-30A5-F5BE-EFE9-69052CDD8FF7}"/>
              </a:ext>
            </a:extLst>
          </p:cNvPr>
          <p:cNvSpPr>
            <a:spLocks noChangeArrowheads="1"/>
          </p:cNvSpPr>
          <p:nvPr/>
        </p:nvSpPr>
        <p:spPr bwMode="auto">
          <a:xfrm rot="-9915048">
            <a:off x="3678238" y="3027363"/>
            <a:ext cx="74612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4" name="Rectangle 68">
            <a:extLst>
              <a:ext uri="{FF2B5EF4-FFF2-40B4-BE49-F238E27FC236}">
                <a16:creationId xmlns:a16="http://schemas.microsoft.com/office/drawing/2014/main" id="{FD4DFC76-E0BA-5420-F02F-C2B1F288FFB2}"/>
              </a:ext>
            </a:extLst>
          </p:cNvPr>
          <p:cNvSpPr>
            <a:spLocks noChangeArrowheads="1"/>
          </p:cNvSpPr>
          <p:nvPr/>
        </p:nvSpPr>
        <p:spPr bwMode="auto">
          <a:xfrm rot="-9692559">
            <a:off x="3744913" y="2817813"/>
            <a:ext cx="74612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5" name="Rectangle 69">
            <a:extLst>
              <a:ext uri="{FF2B5EF4-FFF2-40B4-BE49-F238E27FC236}">
                <a16:creationId xmlns:a16="http://schemas.microsoft.com/office/drawing/2014/main" id="{DC4E0DCE-D6CF-5891-344E-A8B1AD75A613}"/>
              </a:ext>
            </a:extLst>
          </p:cNvPr>
          <p:cNvSpPr>
            <a:spLocks noChangeArrowheads="1"/>
          </p:cNvSpPr>
          <p:nvPr/>
        </p:nvSpPr>
        <p:spPr bwMode="auto">
          <a:xfrm rot="-8693902">
            <a:off x="3892550" y="2589213"/>
            <a:ext cx="74613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6" name="Rectangle 70">
            <a:extLst>
              <a:ext uri="{FF2B5EF4-FFF2-40B4-BE49-F238E27FC236}">
                <a16:creationId xmlns:a16="http://schemas.microsoft.com/office/drawing/2014/main" id="{77927AC2-1840-7472-1C58-1B161BD8CBF7}"/>
              </a:ext>
            </a:extLst>
          </p:cNvPr>
          <p:cNvSpPr>
            <a:spLocks noChangeArrowheads="1"/>
          </p:cNvSpPr>
          <p:nvPr/>
        </p:nvSpPr>
        <p:spPr bwMode="auto">
          <a:xfrm rot="-8088438">
            <a:off x="4060031" y="2412207"/>
            <a:ext cx="74613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7" name="Line 71">
            <a:extLst>
              <a:ext uri="{FF2B5EF4-FFF2-40B4-BE49-F238E27FC236}">
                <a16:creationId xmlns:a16="http://schemas.microsoft.com/office/drawing/2014/main" id="{81F72B56-062D-4553-6F48-571267467A76}"/>
              </a:ext>
            </a:extLst>
          </p:cNvPr>
          <p:cNvSpPr>
            <a:spLocks noChangeShapeType="1"/>
          </p:cNvSpPr>
          <p:nvPr/>
        </p:nvSpPr>
        <p:spPr bwMode="auto">
          <a:xfrm rot="-717265" flipH="1" flipV="1">
            <a:off x="3440113" y="3179763"/>
            <a:ext cx="228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8" name="Line 72">
            <a:extLst>
              <a:ext uri="{FF2B5EF4-FFF2-40B4-BE49-F238E27FC236}">
                <a16:creationId xmlns:a16="http://schemas.microsoft.com/office/drawing/2014/main" id="{613139B2-3FCE-CD35-2CCD-6D2CE56DEF46}"/>
              </a:ext>
            </a:extLst>
          </p:cNvPr>
          <p:cNvSpPr>
            <a:spLocks noChangeShapeType="1"/>
          </p:cNvSpPr>
          <p:nvPr/>
        </p:nvSpPr>
        <p:spPr bwMode="auto">
          <a:xfrm rot="-1882379" flipH="1" flipV="1">
            <a:off x="3454400" y="34512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59" name="Oval 73">
            <a:extLst>
              <a:ext uri="{FF2B5EF4-FFF2-40B4-BE49-F238E27FC236}">
                <a16:creationId xmlns:a16="http://schemas.microsoft.com/office/drawing/2014/main" id="{747E672B-1974-AB34-E4C6-8A36ACE3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31226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60" name="Text Box 74">
            <a:extLst>
              <a:ext uri="{FF2B5EF4-FFF2-40B4-BE49-F238E27FC236}">
                <a16:creationId xmlns:a16="http://schemas.microsoft.com/office/drawing/2014/main" id="{6A677D1F-4C7D-C3D0-3976-4C132ADF6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3627438"/>
            <a:ext cx="1600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Kot: Fäulnis+Gärung+Pilze </a:t>
            </a:r>
          </a:p>
        </p:txBody>
      </p:sp>
      <p:sp>
        <p:nvSpPr>
          <p:cNvPr id="33861" name="Oval 75">
            <a:extLst>
              <a:ext uri="{FF2B5EF4-FFF2-40B4-BE49-F238E27FC236}">
                <a16:creationId xmlns:a16="http://schemas.microsoft.com/office/drawing/2014/main" id="{8E0365C3-12DE-3A18-DE26-06B41F68A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32750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62" name="Oval 76">
            <a:extLst>
              <a:ext uri="{FF2B5EF4-FFF2-40B4-BE49-F238E27FC236}">
                <a16:creationId xmlns:a16="http://schemas.microsoft.com/office/drawing/2014/main" id="{AC835E20-0956-36CD-0E3D-9DE2206B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4274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63" name="Oval 77">
            <a:extLst>
              <a:ext uri="{FF2B5EF4-FFF2-40B4-BE49-F238E27FC236}">
                <a16:creationId xmlns:a16="http://schemas.microsoft.com/office/drawing/2014/main" id="{E4FE9E1B-4940-A984-7B07-A7E89A88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2082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864" name="Object 78">
            <a:extLst>
              <a:ext uri="{FF2B5EF4-FFF2-40B4-BE49-F238E27FC236}">
                <a16:creationId xmlns:a16="http://schemas.microsoft.com/office/drawing/2014/main" id="{913D0F95-7E49-9FFB-F2FE-FC92F2F33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25414"/>
              </p:ext>
            </p:extLst>
          </p:nvPr>
        </p:nvGraphicFramePr>
        <p:xfrm>
          <a:off x="6183313" y="1849438"/>
          <a:ext cx="50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7" imgW="304800" imgH="304800" progId="CorelDraw.Graphic.8">
                  <p:embed/>
                </p:oleObj>
              </mc:Choice>
              <mc:Fallback>
                <p:oleObj name="CorelDRAW" r:id="rId17" imgW="304800" imgH="304800" progId="CorelDraw.Graphic.8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1849438"/>
                        <a:ext cx="5032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65" name="Text Box 79">
            <a:extLst>
              <a:ext uri="{FF2B5EF4-FFF2-40B4-BE49-F238E27FC236}">
                <a16:creationId xmlns:a16="http://schemas.microsoft.com/office/drawing/2014/main" id="{80F90AED-8DE8-989E-D989-DB4A21A8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32063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Schleimhaut-</a:t>
            </a:r>
            <a:b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Barriere intakt</a:t>
            </a:r>
          </a:p>
        </p:txBody>
      </p:sp>
      <p:sp>
        <p:nvSpPr>
          <p:cNvPr id="33866" name="Oval 80">
            <a:extLst>
              <a:ext uri="{FF2B5EF4-FFF2-40B4-BE49-F238E27FC236}">
                <a16:creationId xmlns:a16="http://schemas.microsoft.com/office/drawing/2014/main" id="{1B8211B8-596B-41A9-88F3-7F869DC4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236537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67" name="Oval 81">
            <a:extLst>
              <a:ext uri="{FF2B5EF4-FFF2-40B4-BE49-F238E27FC236}">
                <a16:creationId xmlns:a16="http://schemas.microsoft.com/office/drawing/2014/main" id="{2467E58E-27F0-F3BF-2C55-C626EEC4B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2417763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68" name="Oval 82">
            <a:extLst>
              <a:ext uri="{FF2B5EF4-FFF2-40B4-BE49-F238E27FC236}">
                <a16:creationId xmlns:a16="http://schemas.microsoft.com/office/drawing/2014/main" id="{3F8BE2B5-C011-9F7E-2564-AB05E2CFC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247967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69" name="Oval 83">
            <a:extLst>
              <a:ext uri="{FF2B5EF4-FFF2-40B4-BE49-F238E27FC236}">
                <a16:creationId xmlns:a16="http://schemas.microsoft.com/office/drawing/2014/main" id="{B95E23CE-8DB7-F256-4483-3CC2BCE5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25463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70" name="Oval 84">
            <a:extLst>
              <a:ext uri="{FF2B5EF4-FFF2-40B4-BE49-F238E27FC236}">
                <a16:creationId xmlns:a16="http://schemas.microsoft.com/office/drawing/2014/main" id="{4361E272-A62D-8351-8B22-C6DE06CF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6225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71" name="Oval 85">
            <a:extLst>
              <a:ext uri="{FF2B5EF4-FFF2-40B4-BE49-F238E27FC236}">
                <a16:creationId xmlns:a16="http://schemas.microsoft.com/office/drawing/2014/main" id="{10084B4F-F5E4-83B2-FC74-101E2CEF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26987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72" name="Oval 86">
            <a:extLst>
              <a:ext uri="{FF2B5EF4-FFF2-40B4-BE49-F238E27FC236}">
                <a16:creationId xmlns:a16="http://schemas.microsoft.com/office/drawing/2014/main" id="{EA15A995-0A64-5252-32CB-1D25B971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2779713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73" name="Oval 87">
            <a:extLst>
              <a:ext uri="{FF2B5EF4-FFF2-40B4-BE49-F238E27FC236}">
                <a16:creationId xmlns:a16="http://schemas.microsoft.com/office/drawing/2014/main" id="{E542DFEA-DB84-1DE1-63C5-E2BFC8DD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286067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74" name="Oval 88">
            <a:extLst>
              <a:ext uri="{FF2B5EF4-FFF2-40B4-BE49-F238E27FC236}">
                <a16:creationId xmlns:a16="http://schemas.microsoft.com/office/drawing/2014/main" id="{B298EBDA-7336-10E3-662A-E8F24CAC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294640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875" name="Object 89">
            <a:extLst>
              <a:ext uri="{FF2B5EF4-FFF2-40B4-BE49-F238E27FC236}">
                <a16:creationId xmlns:a16="http://schemas.microsoft.com/office/drawing/2014/main" id="{4C2EB9B3-51E8-7627-7793-260EB92CD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11891"/>
              </p:ext>
            </p:extLst>
          </p:nvPr>
        </p:nvGraphicFramePr>
        <p:xfrm>
          <a:off x="4554538" y="2832100"/>
          <a:ext cx="7651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914400" imgH="914400" progId="CorelDraw.Graphic.8">
                  <p:embed/>
                </p:oleObj>
              </mc:Choice>
              <mc:Fallback>
                <p:oleObj name="CorelDRAW" r:id="rId19" imgW="914400" imgH="914400" progId="CorelDraw.Graphic.8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832100"/>
                        <a:ext cx="7651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76" name="Text Box 90">
            <a:extLst>
              <a:ext uri="{FF2B5EF4-FFF2-40B4-BE49-F238E27FC236}">
                <a16:creationId xmlns:a16="http://schemas.microsoft.com/office/drawing/2014/main" id="{9171CF43-FE6A-1CD3-5ADB-BE4EFBE0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3255963"/>
            <a:ext cx="561975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Säure</a:t>
            </a:r>
          </a:p>
        </p:txBody>
      </p:sp>
      <p:sp>
        <p:nvSpPr>
          <p:cNvPr id="33877" name="Text Box 91">
            <a:extLst>
              <a:ext uri="{FF2B5EF4-FFF2-40B4-BE49-F238E27FC236}">
                <a16:creationId xmlns:a16="http://schemas.microsoft.com/office/drawing/2014/main" id="{11230FBB-0CFE-BADF-1C70-88C56D2E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4024313"/>
            <a:ext cx="15192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Schutzwall: Darmflora</a:t>
            </a:r>
          </a:p>
        </p:txBody>
      </p:sp>
      <p:sp>
        <p:nvSpPr>
          <p:cNvPr id="33878" name="Line 92">
            <a:extLst>
              <a:ext uri="{FF2B5EF4-FFF2-40B4-BE49-F238E27FC236}">
                <a16:creationId xmlns:a16="http://schemas.microsoft.com/office/drawing/2014/main" id="{2E26E95D-F883-A6FD-88F3-891EFCDBD463}"/>
              </a:ext>
            </a:extLst>
          </p:cNvPr>
          <p:cNvSpPr>
            <a:spLocks noChangeShapeType="1"/>
          </p:cNvSpPr>
          <p:nvPr/>
        </p:nvSpPr>
        <p:spPr bwMode="auto">
          <a:xfrm rot="9663300" flipH="1" flipV="1">
            <a:off x="4989513" y="4211638"/>
            <a:ext cx="52387" cy="2190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79" name="Line 93">
            <a:extLst>
              <a:ext uri="{FF2B5EF4-FFF2-40B4-BE49-F238E27FC236}">
                <a16:creationId xmlns:a16="http://schemas.microsoft.com/office/drawing/2014/main" id="{3B417857-7337-AEC3-75D6-1842E65C4545}"/>
              </a:ext>
            </a:extLst>
          </p:cNvPr>
          <p:cNvSpPr>
            <a:spLocks noChangeShapeType="1"/>
          </p:cNvSpPr>
          <p:nvPr/>
        </p:nvSpPr>
        <p:spPr bwMode="auto">
          <a:xfrm rot="9663300">
            <a:off x="4329113" y="3430588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80" name="Text Box 94">
            <a:extLst>
              <a:ext uri="{FF2B5EF4-FFF2-40B4-BE49-F238E27FC236}">
                <a16:creationId xmlns:a16="http://schemas.microsoft.com/office/drawing/2014/main" id="{ADE97150-9ED8-A125-8612-E5D0A452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5637213"/>
            <a:ext cx="3352800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Immunsystem: ¾ davon liegen im Darm</a:t>
            </a:r>
          </a:p>
        </p:txBody>
      </p:sp>
      <p:sp>
        <p:nvSpPr>
          <p:cNvPr id="33881" name="Text Box 95">
            <a:extLst>
              <a:ext uri="{FF2B5EF4-FFF2-40B4-BE49-F238E27FC236}">
                <a16:creationId xmlns:a16="http://schemas.microsoft.com/office/drawing/2014/main" id="{37C759AC-7811-E49A-A656-0A08838F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5964238"/>
            <a:ext cx="3352800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Sekretorisches Immunglobulin A: Schutz+Abwehr</a:t>
            </a:r>
          </a:p>
        </p:txBody>
      </p:sp>
      <p:graphicFrame>
        <p:nvGraphicFramePr>
          <p:cNvPr id="33882" name="Object 96">
            <a:extLst>
              <a:ext uri="{FF2B5EF4-FFF2-40B4-BE49-F238E27FC236}">
                <a16:creationId xmlns:a16="http://schemas.microsoft.com/office/drawing/2014/main" id="{13E03DDE-1FB3-FB6F-12E1-ED1EC3D6B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0548"/>
              </p:ext>
            </p:extLst>
          </p:nvPr>
        </p:nvGraphicFramePr>
        <p:xfrm>
          <a:off x="3259138" y="5580063"/>
          <a:ext cx="3508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1" imgW="304800" imgH="304800" progId="CorelDraw.Graphic.8">
                  <p:embed/>
                </p:oleObj>
              </mc:Choice>
              <mc:Fallback>
                <p:oleObj name="CorelDRAW" r:id="rId21" imgW="304800" imgH="304800" progId="CorelDraw.Graphic.8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580063"/>
                        <a:ext cx="35083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3" name="Object 97">
            <a:extLst>
              <a:ext uri="{FF2B5EF4-FFF2-40B4-BE49-F238E27FC236}">
                <a16:creationId xmlns:a16="http://schemas.microsoft.com/office/drawing/2014/main" id="{A8D87739-245D-FE68-6B45-4254FC33D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98346"/>
              </p:ext>
            </p:extLst>
          </p:nvPr>
        </p:nvGraphicFramePr>
        <p:xfrm>
          <a:off x="2878138" y="5561013"/>
          <a:ext cx="412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2" imgW="457200" imgH="457200" progId="CorelDraw.Graphic.8">
                  <p:embed/>
                </p:oleObj>
              </mc:Choice>
              <mc:Fallback>
                <p:oleObj name="CorelDRAW" r:id="rId22" imgW="457200" imgH="457200" progId="CorelDraw.Graphic.8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561013"/>
                        <a:ext cx="412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4" name="Object 98">
            <a:extLst>
              <a:ext uri="{FF2B5EF4-FFF2-40B4-BE49-F238E27FC236}">
                <a16:creationId xmlns:a16="http://schemas.microsoft.com/office/drawing/2014/main" id="{17C32D09-3B6F-5B63-22AE-97405E9C9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477684"/>
              </p:ext>
            </p:extLst>
          </p:nvPr>
        </p:nvGraphicFramePr>
        <p:xfrm>
          <a:off x="5559425" y="2903538"/>
          <a:ext cx="2270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3" imgW="304800" imgH="304800" progId="CorelDraw.Graphic.8">
                  <p:embed/>
                </p:oleObj>
              </mc:Choice>
              <mc:Fallback>
                <p:oleObj name="CorelDRAW" r:id="rId23" imgW="304800" imgH="304800" progId="CorelDraw.Graphic.8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903538"/>
                        <a:ext cx="2270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5" name="Object 99">
            <a:extLst>
              <a:ext uri="{FF2B5EF4-FFF2-40B4-BE49-F238E27FC236}">
                <a16:creationId xmlns:a16="http://schemas.microsoft.com/office/drawing/2014/main" id="{8B01FAD7-262B-34FA-A354-F6D6EB831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94478"/>
              </p:ext>
            </p:extLst>
          </p:nvPr>
        </p:nvGraphicFramePr>
        <p:xfrm>
          <a:off x="3297238" y="5929313"/>
          <a:ext cx="1952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5" imgW="304800" imgH="304800" progId="CorelDraw.Graphic.8">
                  <p:embed/>
                </p:oleObj>
              </mc:Choice>
              <mc:Fallback>
                <p:oleObj name="CorelDRAW" r:id="rId25" imgW="304800" imgH="304800" progId="CorelDraw.Graphic.8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5929313"/>
                        <a:ext cx="19526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86" name="Text Box 100">
            <a:extLst>
              <a:ext uri="{FF2B5EF4-FFF2-40B4-BE49-F238E27FC236}">
                <a16:creationId xmlns:a16="http://schemas.microsoft.com/office/drawing/2014/main" id="{4F07E84D-48D9-B311-EC61-972519E6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2760663"/>
            <a:ext cx="63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Toxine</a:t>
            </a:r>
          </a:p>
        </p:txBody>
      </p:sp>
      <p:sp>
        <p:nvSpPr>
          <p:cNvPr id="33887" name="Oval 101">
            <a:extLst>
              <a:ext uri="{FF2B5EF4-FFF2-40B4-BE49-F238E27FC236}">
                <a16:creationId xmlns:a16="http://schemas.microsoft.com/office/drawing/2014/main" id="{1307FDA4-FB3F-A770-CA51-D4B595D5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3036888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88" name="Oval 102">
            <a:extLst>
              <a:ext uri="{FF2B5EF4-FFF2-40B4-BE49-F238E27FC236}">
                <a16:creationId xmlns:a16="http://schemas.microsoft.com/office/drawing/2014/main" id="{6D6B0084-2513-ED71-B467-87D127D18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12737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89" name="Oval 103">
            <a:extLst>
              <a:ext uri="{FF2B5EF4-FFF2-40B4-BE49-F238E27FC236}">
                <a16:creationId xmlns:a16="http://schemas.microsoft.com/office/drawing/2014/main" id="{B743E329-E827-C1D4-A6D2-1ACE980E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217863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0" name="Oval 104">
            <a:extLst>
              <a:ext uri="{FF2B5EF4-FFF2-40B4-BE49-F238E27FC236}">
                <a16:creationId xmlns:a16="http://schemas.microsoft.com/office/drawing/2014/main" id="{0B721FF2-0F26-CDF7-265B-7354E00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13" y="33083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1" name="Oval 105">
            <a:extLst>
              <a:ext uri="{FF2B5EF4-FFF2-40B4-BE49-F238E27FC236}">
                <a16:creationId xmlns:a16="http://schemas.microsoft.com/office/drawing/2014/main" id="{287E5AB5-67F3-6F46-BE93-12EC033D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398838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2" name="Oval 106">
            <a:extLst>
              <a:ext uri="{FF2B5EF4-FFF2-40B4-BE49-F238E27FC236}">
                <a16:creationId xmlns:a16="http://schemas.microsoft.com/office/drawing/2014/main" id="{141DABD5-4A0A-6A0C-3E64-8C453988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963" y="348932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3" name="Oval 107">
            <a:extLst>
              <a:ext uri="{FF2B5EF4-FFF2-40B4-BE49-F238E27FC236}">
                <a16:creationId xmlns:a16="http://schemas.microsoft.com/office/drawing/2014/main" id="{A762BBB5-4093-6606-84A7-A5855C94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3579813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4" name="Oval 108">
            <a:extLst>
              <a:ext uri="{FF2B5EF4-FFF2-40B4-BE49-F238E27FC236}">
                <a16:creationId xmlns:a16="http://schemas.microsoft.com/office/drawing/2014/main" id="{73408320-83B8-6DFB-C01E-42EA799E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67030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5" name="Oval 109">
            <a:extLst>
              <a:ext uri="{FF2B5EF4-FFF2-40B4-BE49-F238E27FC236}">
                <a16:creationId xmlns:a16="http://schemas.microsoft.com/office/drawing/2014/main" id="{DC6E30E6-1024-5881-A265-48EB32DED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375602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6" name="Oval 110">
            <a:extLst>
              <a:ext uri="{FF2B5EF4-FFF2-40B4-BE49-F238E27FC236}">
                <a16:creationId xmlns:a16="http://schemas.microsoft.com/office/drawing/2014/main" id="{45819D85-DD56-24E0-BF11-3FB35C0F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8417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7" name="Oval 111">
            <a:extLst>
              <a:ext uri="{FF2B5EF4-FFF2-40B4-BE49-F238E27FC236}">
                <a16:creationId xmlns:a16="http://schemas.microsoft.com/office/drawing/2014/main" id="{F1277CC2-3EEC-2D00-3E89-AD50EB89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3922713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8" name="Oval 112">
            <a:extLst>
              <a:ext uri="{FF2B5EF4-FFF2-40B4-BE49-F238E27FC236}">
                <a16:creationId xmlns:a16="http://schemas.microsoft.com/office/drawing/2014/main" id="{D13027B4-617A-AA28-9B8F-D1CA4F320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3998913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99" name="Oval 113">
            <a:extLst>
              <a:ext uri="{FF2B5EF4-FFF2-40B4-BE49-F238E27FC236}">
                <a16:creationId xmlns:a16="http://schemas.microsoft.com/office/drawing/2014/main" id="{AEF6954A-C420-18A4-F1A1-F501DF2B7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40703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0" name="Oval 114">
            <a:extLst>
              <a:ext uri="{FF2B5EF4-FFF2-40B4-BE49-F238E27FC236}">
                <a16:creationId xmlns:a16="http://schemas.microsoft.com/office/drawing/2014/main" id="{229CF2CB-7EA8-8CDA-438A-F2FFCCF0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4137025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901" name="Object 115">
            <a:extLst>
              <a:ext uri="{FF2B5EF4-FFF2-40B4-BE49-F238E27FC236}">
                <a16:creationId xmlns:a16="http://schemas.microsoft.com/office/drawing/2014/main" id="{213919B9-3211-A57B-D73B-B640A1AE9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98773"/>
              </p:ext>
            </p:extLst>
          </p:nvPr>
        </p:nvGraphicFramePr>
        <p:xfrm>
          <a:off x="6245225" y="2655888"/>
          <a:ext cx="2270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6" imgW="304800" imgH="304800" progId="CorelDraw.Grafik.8">
                  <p:embed/>
                </p:oleObj>
              </mc:Choice>
              <mc:Fallback>
                <p:oleObj name="CorelDRAW" r:id="rId26" imgW="304800" imgH="304800" progId="CorelDraw.Grafik.8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2655888"/>
                        <a:ext cx="2270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02" name="Oval 116">
            <a:extLst>
              <a:ext uri="{FF2B5EF4-FFF2-40B4-BE49-F238E27FC236}">
                <a16:creationId xmlns:a16="http://schemas.microsoft.com/office/drawing/2014/main" id="{21847FCB-A5D1-33E6-8D17-9ECA2ACC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3068638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3" name="Oval 117">
            <a:extLst>
              <a:ext uri="{FF2B5EF4-FFF2-40B4-BE49-F238E27FC236}">
                <a16:creationId xmlns:a16="http://schemas.microsoft.com/office/drawing/2014/main" id="{7810F500-266E-646E-EF4B-8098D32B9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3189288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4" name="Oval 118">
            <a:extLst>
              <a:ext uri="{FF2B5EF4-FFF2-40B4-BE49-F238E27FC236}">
                <a16:creationId xmlns:a16="http://schemas.microsoft.com/office/drawing/2014/main" id="{3521118E-FE50-7CF6-24EE-E2C51560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3306763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5" name="Text Box 119">
            <a:extLst>
              <a:ext uri="{FF2B5EF4-FFF2-40B4-BE49-F238E27FC236}">
                <a16:creationId xmlns:a16="http://schemas.microsoft.com/office/drawing/2014/main" id="{246BC656-DB25-009F-6DF6-C26087A7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3827463"/>
            <a:ext cx="20177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 „schwimmt“ auf den Bakterien</a:t>
            </a:r>
          </a:p>
        </p:txBody>
      </p:sp>
      <p:sp>
        <p:nvSpPr>
          <p:cNvPr id="33906" name="Line 120">
            <a:extLst>
              <a:ext uri="{FF2B5EF4-FFF2-40B4-BE49-F238E27FC236}">
                <a16:creationId xmlns:a16="http://schemas.microsoft.com/office/drawing/2014/main" id="{660B9934-8929-F553-72C5-7763D5E1306A}"/>
              </a:ext>
            </a:extLst>
          </p:cNvPr>
          <p:cNvSpPr>
            <a:spLocks noChangeShapeType="1"/>
          </p:cNvSpPr>
          <p:nvPr/>
        </p:nvSpPr>
        <p:spPr bwMode="auto">
          <a:xfrm rot="9663300" flipH="1">
            <a:off x="5694363" y="3792538"/>
            <a:ext cx="198437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7" name="Text Box 121">
            <a:extLst>
              <a:ext uri="{FF2B5EF4-FFF2-40B4-BE49-F238E27FC236}">
                <a16:creationId xmlns:a16="http://schemas.microsoft.com/office/drawing/2014/main" id="{FD025A05-F10C-FA5A-8259-A6BE999C1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2919413"/>
            <a:ext cx="481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sIGa</a:t>
            </a:r>
          </a:p>
        </p:txBody>
      </p:sp>
      <p:sp>
        <p:nvSpPr>
          <p:cNvPr id="33908" name="Oval 122">
            <a:extLst>
              <a:ext uri="{FF2B5EF4-FFF2-40B4-BE49-F238E27FC236}">
                <a16:creationId xmlns:a16="http://schemas.microsoft.com/office/drawing/2014/main" id="{16589F7E-BE76-275F-B112-2E149884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041650"/>
            <a:ext cx="360362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9" name="Text Box 123">
            <a:extLst>
              <a:ext uri="{FF2B5EF4-FFF2-40B4-BE49-F238E27FC236}">
                <a16:creationId xmlns:a16="http://schemas.microsoft.com/office/drawing/2014/main" id="{3E575C6C-6AAA-81C1-A710-2923D48E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303212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</a:p>
        </p:txBody>
      </p:sp>
      <p:sp>
        <p:nvSpPr>
          <p:cNvPr id="33910" name="Oval 124">
            <a:extLst>
              <a:ext uri="{FF2B5EF4-FFF2-40B4-BE49-F238E27FC236}">
                <a16:creationId xmlns:a16="http://schemas.microsoft.com/office/drawing/2014/main" id="{8FF4F58F-2FF5-BCB8-6D72-EDACA211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2114550"/>
            <a:ext cx="360362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11" name="Text Box 125">
            <a:extLst>
              <a:ext uri="{FF2B5EF4-FFF2-40B4-BE49-F238E27FC236}">
                <a16:creationId xmlns:a16="http://schemas.microsoft.com/office/drawing/2014/main" id="{F996844B-C21C-4D37-6F65-74AE8625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208597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</a:p>
        </p:txBody>
      </p:sp>
      <p:sp>
        <p:nvSpPr>
          <p:cNvPr id="33912" name="Oval 126">
            <a:extLst>
              <a:ext uri="{FF2B5EF4-FFF2-40B4-BE49-F238E27FC236}">
                <a16:creationId xmlns:a16="http://schemas.microsoft.com/office/drawing/2014/main" id="{4FC94358-0455-04F7-FAC6-214933D12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1066800"/>
            <a:ext cx="360362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13" name="Text Box 127">
            <a:extLst>
              <a:ext uri="{FF2B5EF4-FFF2-40B4-BE49-F238E27FC236}">
                <a16:creationId xmlns:a16="http://schemas.microsoft.com/office/drawing/2014/main" id="{490B3D3E-8552-8713-382A-C518B5365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104298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</a:p>
        </p:txBody>
      </p:sp>
      <p:sp>
        <p:nvSpPr>
          <p:cNvPr id="33914" name="Oval 128">
            <a:extLst>
              <a:ext uri="{FF2B5EF4-FFF2-40B4-BE49-F238E27FC236}">
                <a16:creationId xmlns:a16="http://schemas.microsoft.com/office/drawing/2014/main" id="{78465484-4F2C-78A7-33CD-12675962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4745038"/>
            <a:ext cx="360363" cy="3603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15" name="Text Box 129">
            <a:extLst>
              <a:ext uri="{FF2B5EF4-FFF2-40B4-BE49-F238E27FC236}">
                <a16:creationId xmlns:a16="http://schemas.microsoft.com/office/drawing/2014/main" id="{8D6E2DF2-5A52-C1BD-7EAC-8257E64C4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472122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</a:p>
        </p:txBody>
      </p:sp>
      <p:sp>
        <p:nvSpPr>
          <p:cNvPr id="33916" name="Oval 130">
            <a:extLst>
              <a:ext uri="{FF2B5EF4-FFF2-40B4-BE49-F238E27FC236}">
                <a16:creationId xmlns:a16="http://schemas.microsoft.com/office/drawing/2014/main" id="{9211F493-5E57-6E05-555E-8B670EE3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43450"/>
            <a:ext cx="360362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17" name="Text Box 131">
            <a:extLst>
              <a:ext uri="{FF2B5EF4-FFF2-40B4-BE49-F238E27FC236}">
                <a16:creationId xmlns:a16="http://schemas.microsoft.com/office/drawing/2014/main" id="{5A28F13F-D05A-889A-C31C-A00C7BED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2122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</a:p>
        </p:txBody>
      </p:sp>
      <p:sp>
        <p:nvSpPr>
          <p:cNvPr id="33918" name="Oval 132">
            <a:extLst>
              <a:ext uri="{FF2B5EF4-FFF2-40B4-BE49-F238E27FC236}">
                <a16:creationId xmlns:a16="http://schemas.microsoft.com/office/drawing/2014/main" id="{B060334D-CBCE-36F7-5E91-01750D82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066800"/>
            <a:ext cx="360363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19" name="Text Box 133">
            <a:extLst>
              <a:ext uri="{FF2B5EF4-FFF2-40B4-BE49-F238E27FC236}">
                <a16:creationId xmlns:a16="http://schemas.microsoft.com/office/drawing/2014/main" id="{86B0FB90-3042-2283-5039-9C5382C1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49338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</a:p>
        </p:txBody>
      </p:sp>
      <p:sp>
        <p:nvSpPr>
          <p:cNvPr id="33920" name="Oval 134">
            <a:extLst>
              <a:ext uri="{FF2B5EF4-FFF2-40B4-BE49-F238E27FC236}">
                <a16:creationId xmlns:a16="http://schemas.microsoft.com/office/drawing/2014/main" id="{ABFE086E-A80F-D6BF-B107-C5D66624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3384550"/>
            <a:ext cx="360362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1" name="Text Box 135">
            <a:extLst>
              <a:ext uri="{FF2B5EF4-FFF2-40B4-BE49-F238E27FC236}">
                <a16:creationId xmlns:a16="http://schemas.microsoft.com/office/drawing/2014/main" id="{5025BAF5-E842-79D6-32F4-63328452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337185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</a:p>
        </p:txBody>
      </p:sp>
      <p:sp>
        <p:nvSpPr>
          <p:cNvPr id="33922" name="Oval 136">
            <a:extLst>
              <a:ext uri="{FF2B5EF4-FFF2-40B4-BE49-F238E27FC236}">
                <a16:creationId xmlns:a16="http://schemas.microsoft.com/office/drawing/2014/main" id="{F2FF382D-9CE3-DE7D-3347-0DB0CDEC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887788"/>
            <a:ext cx="360362" cy="3603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3" name="Text Box 137">
            <a:extLst>
              <a:ext uri="{FF2B5EF4-FFF2-40B4-BE49-F238E27FC236}">
                <a16:creationId xmlns:a16="http://schemas.microsoft.com/office/drawing/2014/main" id="{ED08C5FB-B8FA-3BDF-29B8-80011A393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87985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</a:p>
        </p:txBody>
      </p:sp>
      <p:sp>
        <p:nvSpPr>
          <p:cNvPr id="33924" name="Oval 138">
            <a:extLst>
              <a:ext uri="{FF2B5EF4-FFF2-40B4-BE49-F238E27FC236}">
                <a16:creationId xmlns:a16="http://schemas.microsoft.com/office/drawing/2014/main" id="{E92A7E6B-B6E7-F25B-FC69-EEA17A99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663825"/>
            <a:ext cx="360363" cy="3603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5" name="Text Box 139">
            <a:extLst>
              <a:ext uri="{FF2B5EF4-FFF2-40B4-BE49-F238E27FC236}">
                <a16:creationId xmlns:a16="http://schemas.microsoft.com/office/drawing/2014/main" id="{6F5D5B7E-3917-6F8D-8F95-8B271344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263842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</a:p>
        </p:txBody>
      </p:sp>
      <p:sp>
        <p:nvSpPr>
          <p:cNvPr id="33926" name="Oval 140">
            <a:extLst>
              <a:ext uri="{FF2B5EF4-FFF2-40B4-BE49-F238E27FC236}">
                <a16:creationId xmlns:a16="http://schemas.microsoft.com/office/drawing/2014/main" id="{8DF08569-2AEA-B71F-3D46-C9156DE5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1489075"/>
            <a:ext cx="69850" cy="7302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7" name="Oval 141">
            <a:extLst>
              <a:ext uri="{FF2B5EF4-FFF2-40B4-BE49-F238E27FC236}">
                <a16:creationId xmlns:a16="http://schemas.microsoft.com/office/drawing/2014/main" id="{A2E2AC87-529B-ECF7-A388-1BD61C881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2138363"/>
            <a:ext cx="69850" cy="7302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8" name="Oval 142">
            <a:extLst>
              <a:ext uri="{FF2B5EF4-FFF2-40B4-BE49-F238E27FC236}">
                <a16:creationId xmlns:a16="http://schemas.microsoft.com/office/drawing/2014/main" id="{6F97DED7-1E56-80E0-13F7-275AABCB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4197350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9" name="Oval 143">
            <a:extLst>
              <a:ext uri="{FF2B5EF4-FFF2-40B4-BE49-F238E27FC236}">
                <a16:creationId xmlns:a16="http://schemas.microsoft.com/office/drawing/2014/main" id="{607F44B4-320A-CE21-850E-49422500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4254500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0" name="Oval 144">
            <a:extLst>
              <a:ext uri="{FF2B5EF4-FFF2-40B4-BE49-F238E27FC236}">
                <a16:creationId xmlns:a16="http://schemas.microsoft.com/office/drawing/2014/main" id="{32498104-9A28-8E7A-40C4-CEECC668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4306888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1" name="Oval 145">
            <a:extLst>
              <a:ext uri="{FF2B5EF4-FFF2-40B4-BE49-F238E27FC236}">
                <a16:creationId xmlns:a16="http://schemas.microsoft.com/office/drawing/2014/main" id="{85EB1B16-12A3-AAA2-7A30-099FEE32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4349750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2" name="Oval 146">
            <a:extLst>
              <a:ext uri="{FF2B5EF4-FFF2-40B4-BE49-F238E27FC236}">
                <a16:creationId xmlns:a16="http://schemas.microsoft.com/office/drawing/2014/main" id="{733FC82F-F141-49EC-D91B-0AE300CB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4384675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3" name="Oval 147">
            <a:extLst>
              <a:ext uri="{FF2B5EF4-FFF2-40B4-BE49-F238E27FC236}">
                <a16:creationId xmlns:a16="http://schemas.microsoft.com/office/drawing/2014/main" id="{5556F742-E32A-219B-50D4-4E5F79860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225925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4" name="Oval 148">
            <a:extLst>
              <a:ext uri="{FF2B5EF4-FFF2-40B4-BE49-F238E27FC236}">
                <a16:creationId xmlns:a16="http://schemas.microsoft.com/office/drawing/2014/main" id="{13025FCB-80D5-58D4-5684-B608DD9C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4164013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5" name="Oval 149">
            <a:extLst>
              <a:ext uri="{FF2B5EF4-FFF2-40B4-BE49-F238E27FC236}">
                <a16:creationId xmlns:a16="http://schemas.microsoft.com/office/drawing/2014/main" id="{761A265B-AC80-BB56-8916-4109085B8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4297363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6" name="Oval 150">
            <a:extLst>
              <a:ext uri="{FF2B5EF4-FFF2-40B4-BE49-F238E27FC236}">
                <a16:creationId xmlns:a16="http://schemas.microsoft.com/office/drawing/2014/main" id="{0F1FF314-ABCA-75B6-8FC0-93395162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4297363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7" name="Oval 151">
            <a:extLst>
              <a:ext uri="{FF2B5EF4-FFF2-40B4-BE49-F238E27FC236}">
                <a16:creationId xmlns:a16="http://schemas.microsoft.com/office/drawing/2014/main" id="{A3B96294-803F-267C-7237-82E3EF782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4225925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38" name="Text Box 152">
            <a:extLst>
              <a:ext uri="{FF2B5EF4-FFF2-40B4-BE49-F238E27FC236}">
                <a16:creationId xmlns:a16="http://schemas.microsoft.com/office/drawing/2014/main" id="{D04E093A-087A-DBDB-7D8A-70E84A201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938588"/>
            <a:ext cx="1584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Fäulnis - Gärungsbakterien</a:t>
            </a: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Besetzen freie Nischen</a:t>
            </a:r>
            <a:b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Keine Haftwirkung</a:t>
            </a:r>
          </a:p>
        </p:txBody>
      </p:sp>
      <p:sp>
        <p:nvSpPr>
          <p:cNvPr id="33939" name="Line 153">
            <a:extLst>
              <a:ext uri="{FF2B5EF4-FFF2-40B4-BE49-F238E27FC236}">
                <a16:creationId xmlns:a16="http://schemas.microsoft.com/office/drawing/2014/main" id="{F3D46162-9474-2D6C-A635-5C281BB851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5975" y="4370388"/>
            <a:ext cx="720725" cy="512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0" name="Line 154">
            <a:extLst>
              <a:ext uri="{FF2B5EF4-FFF2-40B4-BE49-F238E27FC236}">
                <a16:creationId xmlns:a16="http://schemas.microsoft.com/office/drawing/2014/main" id="{E6198C5E-1AE8-DF89-A5B6-0AC3040A14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08638" y="4441825"/>
            <a:ext cx="287337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1" name="Oval 155">
            <a:extLst>
              <a:ext uri="{FF2B5EF4-FFF2-40B4-BE49-F238E27FC236}">
                <a16:creationId xmlns:a16="http://schemas.microsoft.com/office/drawing/2014/main" id="{00CB2D15-8EE1-6310-DB16-7DED119B4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4414838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2" name="Oval 156">
            <a:extLst>
              <a:ext uri="{FF2B5EF4-FFF2-40B4-BE49-F238E27FC236}">
                <a16:creationId xmlns:a16="http://schemas.microsoft.com/office/drawing/2014/main" id="{95DA12BC-7BC0-368B-2AA8-189570C1B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4433888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3" name="Oval 157">
            <a:extLst>
              <a:ext uri="{FF2B5EF4-FFF2-40B4-BE49-F238E27FC236}">
                <a16:creationId xmlns:a16="http://schemas.microsoft.com/office/drawing/2014/main" id="{A4EFF16B-6A89-7375-7186-5C25147BC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4446588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4" name="Oval 158">
            <a:extLst>
              <a:ext uri="{FF2B5EF4-FFF2-40B4-BE49-F238E27FC236}">
                <a16:creationId xmlns:a16="http://schemas.microsoft.com/office/drawing/2014/main" id="{470BAA67-B853-3749-6E57-5B1608AAF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4451350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5" name="Oval 159">
            <a:extLst>
              <a:ext uri="{FF2B5EF4-FFF2-40B4-BE49-F238E27FC236}">
                <a16:creationId xmlns:a16="http://schemas.microsoft.com/office/drawing/2014/main" id="{BA68401E-61C4-032F-8070-5DD2597C5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446588"/>
            <a:ext cx="85725" cy="85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6" name="Oval 160">
            <a:extLst>
              <a:ext uri="{FF2B5EF4-FFF2-40B4-BE49-F238E27FC236}">
                <a16:creationId xmlns:a16="http://schemas.microsoft.com/office/drawing/2014/main" id="{127E59E6-E6B7-37B0-3AA6-FC315631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154488"/>
            <a:ext cx="85725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7" name="Line 161">
            <a:extLst>
              <a:ext uri="{FF2B5EF4-FFF2-40B4-BE49-F238E27FC236}">
                <a16:creationId xmlns:a16="http://schemas.microsoft.com/office/drawing/2014/main" id="{89BF52D5-922C-CBF0-605F-AF94E97F56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6788" y="29940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8" name="Line 162">
            <a:extLst>
              <a:ext uri="{FF2B5EF4-FFF2-40B4-BE49-F238E27FC236}">
                <a16:creationId xmlns:a16="http://schemas.microsoft.com/office/drawing/2014/main" id="{6D5F0D43-AAC2-0609-F1A0-5DEABD700FDE}"/>
              </a:ext>
            </a:extLst>
          </p:cNvPr>
          <p:cNvSpPr>
            <a:spLocks noChangeShapeType="1"/>
          </p:cNvSpPr>
          <p:nvPr/>
        </p:nvSpPr>
        <p:spPr bwMode="auto">
          <a:xfrm rot="100511" flipH="1" flipV="1">
            <a:off x="3568700" y="2782888"/>
            <a:ext cx="211138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9" name="Line 163">
            <a:extLst>
              <a:ext uri="{FF2B5EF4-FFF2-40B4-BE49-F238E27FC236}">
                <a16:creationId xmlns:a16="http://schemas.microsoft.com/office/drawing/2014/main" id="{9EA561CC-B90F-0F29-DDBF-3AB65ABEAF14}"/>
              </a:ext>
            </a:extLst>
          </p:cNvPr>
          <p:cNvSpPr>
            <a:spLocks noChangeShapeType="1"/>
          </p:cNvSpPr>
          <p:nvPr/>
        </p:nvSpPr>
        <p:spPr bwMode="auto">
          <a:xfrm rot="1210360" flipH="1" flipV="1">
            <a:off x="3716338" y="251301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0" name="Line 164">
            <a:extLst>
              <a:ext uri="{FF2B5EF4-FFF2-40B4-BE49-F238E27FC236}">
                <a16:creationId xmlns:a16="http://schemas.microsoft.com/office/drawing/2014/main" id="{1E75EE75-38C3-617E-4BE2-7486524BE893}"/>
              </a:ext>
            </a:extLst>
          </p:cNvPr>
          <p:cNvSpPr>
            <a:spLocks noChangeShapeType="1"/>
          </p:cNvSpPr>
          <p:nvPr/>
        </p:nvSpPr>
        <p:spPr bwMode="auto">
          <a:xfrm rot="1898510" flipH="1" flipV="1">
            <a:off x="3906838" y="23272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1" name="Rectangle 165">
            <a:extLst>
              <a:ext uri="{FF2B5EF4-FFF2-40B4-BE49-F238E27FC236}">
                <a16:creationId xmlns:a16="http://schemas.microsoft.com/office/drawing/2014/main" id="{A1DBDC3B-D43D-E8CB-4C0F-3D0E1CE7E417}"/>
              </a:ext>
            </a:extLst>
          </p:cNvPr>
          <p:cNvSpPr>
            <a:spLocks noChangeArrowheads="1"/>
          </p:cNvSpPr>
          <p:nvPr/>
        </p:nvSpPr>
        <p:spPr bwMode="auto">
          <a:xfrm rot="-10715277">
            <a:off x="3644900" y="3198813"/>
            <a:ext cx="74613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2" name="Line 166">
            <a:extLst>
              <a:ext uri="{FF2B5EF4-FFF2-40B4-BE49-F238E27FC236}">
                <a16:creationId xmlns:a16="http://schemas.microsoft.com/office/drawing/2014/main" id="{5A89EB1F-04DE-E66A-B8A3-104F0F5FCE59}"/>
              </a:ext>
            </a:extLst>
          </p:cNvPr>
          <p:cNvSpPr>
            <a:spLocks noChangeShapeType="1"/>
          </p:cNvSpPr>
          <p:nvPr/>
        </p:nvSpPr>
        <p:spPr bwMode="auto">
          <a:xfrm rot="-717265" flipH="1" flipV="1">
            <a:off x="3438525" y="318928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3" name="Line 167">
            <a:extLst>
              <a:ext uri="{FF2B5EF4-FFF2-40B4-BE49-F238E27FC236}">
                <a16:creationId xmlns:a16="http://schemas.microsoft.com/office/drawing/2014/main" id="{B4C588C4-6AB5-E4C5-E9F3-88213FC8E596}"/>
              </a:ext>
            </a:extLst>
          </p:cNvPr>
          <p:cNvSpPr>
            <a:spLocks noChangeShapeType="1"/>
          </p:cNvSpPr>
          <p:nvPr/>
        </p:nvSpPr>
        <p:spPr bwMode="auto">
          <a:xfrm rot="9663300" flipH="1" flipV="1">
            <a:off x="4960938" y="4189413"/>
            <a:ext cx="52387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4" name="Oval 168">
            <a:extLst>
              <a:ext uri="{FF2B5EF4-FFF2-40B4-BE49-F238E27FC236}">
                <a16:creationId xmlns:a16="http://schemas.microsoft.com/office/drawing/2014/main" id="{938AAFA3-6029-FA6C-428C-E2B4D261D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3438525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5" name="Line 169">
            <a:extLst>
              <a:ext uri="{FF2B5EF4-FFF2-40B4-BE49-F238E27FC236}">
                <a16:creationId xmlns:a16="http://schemas.microsoft.com/office/drawing/2014/main" id="{D1D5E7ED-354D-671B-87A7-9CFB3CE5136D}"/>
              </a:ext>
            </a:extLst>
          </p:cNvPr>
          <p:cNvSpPr>
            <a:spLocks noChangeShapeType="1"/>
          </p:cNvSpPr>
          <p:nvPr/>
        </p:nvSpPr>
        <p:spPr bwMode="auto">
          <a:xfrm rot="9663300" flipV="1">
            <a:off x="5764213" y="2889250"/>
            <a:ext cx="457200" cy="1428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6" name="Line 170">
            <a:extLst>
              <a:ext uri="{FF2B5EF4-FFF2-40B4-BE49-F238E27FC236}">
                <a16:creationId xmlns:a16="http://schemas.microsoft.com/office/drawing/2014/main" id="{9C96E058-3F77-51E3-8B97-9AA06B129B7F}"/>
              </a:ext>
            </a:extLst>
          </p:cNvPr>
          <p:cNvSpPr>
            <a:spLocks noChangeShapeType="1"/>
          </p:cNvSpPr>
          <p:nvPr/>
        </p:nvSpPr>
        <p:spPr bwMode="auto">
          <a:xfrm rot="4263300" flipH="1" flipV="1">
            <a:off x="5553869" y="2483644"/>
            <a:ext cx="122238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7" name="Line 171">
            <a:extLst>
              <a:ext uri="{FF2B5EF4-FFF2-40B4-BE49-F238E27FC236}">
                <a16:creationId xmlns:a16="http://schemas.microsoft.com/office/drawing/2014/main" id="{000E5C4B-B779-CA38-0D0A-DBA3BA2174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348163"/>
            <a:ext cx="720725" cy="512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8" name="Line 172">
            <a:extLst>
              <a:ext uri="{FF2B5EF4-FFF2-40B4-BE49-F238E27FC236}">
                <a16:creationId xmlns:a16="http://schemas.microsoft.com/office/drawing/2014/main" id="{32D6E9B6-7798-7A59-BC71-F2A7696935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80063" y="4419600"/>
            <a:ext cx="28733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9" name="Oval 173">
            <a:extLst>
              <a:ext uri="{FF2B5EF4-FFF2-40B4-BE49-F238E27FC236}">
                <a16:creationId xmlns:a16="http://schemas.microsoft.com/office/drawing/2014/main" id="{CD6D1C18-C011-3B7B-B48C-457502D8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3568700"/>
            <a:ext cx="152400" cy="1524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60" name="Oval 174">
            <a:extLst>
              <a:ext uri="{FF2B5EF4-FFF2-40B4-BE49-F238E27FC236}">
                <a16:creationId xmlns:a16="http://schemas.microsoft.com/office/drawing/2014/main" id="{501E61ED-204F-FBC8-1046-395AFFF6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28453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61" name="Oval 175">
            <a:extLst>
              <a:ext uri="{FF2B5EF4-FFF2-40B4-BE49-F238E27FC236}">
                <a16:creationId xmlns:a16="http://schemas.microsoft.com/office/drawing/2014/main" id="{630DC818-0C86-FB2C-C957-D70E4E2E5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62" name="Oval 176">
            <a:extLst>
              <a:ext uri="{FF2B5EF4-FFF2-40B4-BE49-F238E27FC236}">
                <a16:creationId xmlns:a16="http://schemas.microsoft.com/office/drawing/2014/main" id="{59CB0DD1-C19A-465B-B204-4B16EA4D4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14166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63" name="Oval 177">
            <a:extLst>
              <a:ext uri="{FF2B5EF4-FFF2-40B4-BE49-F238E27FC236}">
                <a16:creationId xmlns:a16="http://schemas.microsoft.com/office/drawing/2014/main" id="{DEFD340A-AEF0-8637-5297-F0DB91CB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192338"/>
            <a:ext cx="360362" cy="360362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64" name="Text Box 178">
            <a:extLst>
              <a:ext uri="{FF2B5EF4-FFF2-40B4-BE49-F238E27FC236}">
                <a16:creationId xmlns:a16="http://schemas.microsoft.com/office/drawing/2014/main" id="{A2A5F49D-D3CA-21AD-BF16-E6BC2227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216852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D22F71-F7B0-50AC-A618-F3E7A34C0E55}"/>
              </a:ext>
            </a:extLst>
          </p:cNvPr>
          <p:cNvSpPr txBox="1"/>
          <p:nvPr/>
        </p:nvSpPr>
        <p:spPr>
          <a:xfrm>
            <a:off x="2729706" y="633150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Graphik: Dr. med. Jürg Eichhorn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rm 59393">
            <a:extLst>
              <a:ext uri="{FF2B5EF4-FFF2-40B4-BE49-F238E27FC236}">
                <a16:creationId xmlns:a16="http://schemas.microsoft.com/office/drawing/2014/main" id="{A0768ECE-9124-9B91-6C34-EFA9CE678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Darmdysbiose</a:t>
            </a:r>
          </a:p>
        </p:txBody>
      </p:sp>
      <p:sp>
        <p:nvSpPr>
          <p:cNvPr id="35843" name="Form 59394">
            <a:extLst>
              <a:ext uri="{FF2B5EF4-FFF2-40B4-BE49-F238E27FC236}">
                <a16:creationId xmlns:a16="http://schemas.microsoft.com/office/drawing/2014/main" id="{0CDACEB4-D01A-EF2E-EFDF-9423A21F24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Stuhl klebt und stinkt (1)</a:t>
            </a:r>
            <a:endParaRPr lang="de-CH" altLang="de-DE" sz="1600" dirty="0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1871F778-048B-6C82-7A1C-46A0C9AA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1385888"/>
            <a:ext cx="417671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normale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kompakt, wurstförmig, an den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Enden spitz auslaufend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stinkend, höchstens minimal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riechend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klebrig 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sinkend (U-Boot)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einmal täglich frühmorgens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16DE38D5-3263-D207-7F77-65CFEAD4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476375"/>
            <a:ext cx="32718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nicht normale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geformt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stinkend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klebrig 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schwimmend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täglich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mehrmals täglich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 59393">
            <a:extLst>
              <a:ext uri="{FF2B5EF4-FFF2-40B4-BE49-F238E27FC236}">
                <a16:creationId xmlns:a16="http://schemas.microsoft.com/office/drawing/2014/main" id="{DE4B00DC-3AEF-8300-886E-3BE065EC6D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Der Darm - Ein Hochleistungsorgan</a:t>
            </a:r>
          </a:p>
        </p:txBody>
      </p:sp>
      <p:sp>
        <p:nvSpPr>
          <p:cNvPr id="11267" name="Form 59394">
            <a:extLst>
              <a:ext uri="{FF2B5EF4-FFF2-40B4-BE49-F238E27FC236}">
                <a16:creationId xmlns:a16="http://schemas.microsoft.com/office/drawing/2014/main" id="{8456671C-3326-1D0B-F752-2DEE0B8D6FD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46527" y="954018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/>
              <a:t>Gut gekaut ist halb verdaut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30 Tonnen feste Nahrung nimmt der Mensch in seinem Leben zu sich</a:t>
            </a:r>
          </a:p>
          <a:p>
            <a:pPr marL="0" indent="0"/>
            <a:r>
              <a:rPr lang="de-CH" altLang="de-DE" sz="1600" dirty="0"/>
              <a:t>  Krankheit beginnt oft im Mund</a:t>
            </a:r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None/>
            </a:pPr>
            <a:endParaRPr lang="de-CH" altLang="de-DE" sz="1600" dirty="0"/>
          </a:p>
        </p:txBody>
      </p:sp>
      <p:pic>
        <p:nvPicPr>
          <p:cNvPr id="11268" name="Picture 12" descr="Chinese Spaghetti2">
            <a:extLst>
              <a:ext uri="{FF2B5EF4-FFF2-40B4-BE49-F238E27FC236}">
                <a16:creationId xmlns:a16="http://schemas.microsoft.com/office/drawing/2014/main" id="{8AAD27A6-AE5B-2AD0-6D58-D1BF2A7C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55863"/>
            <a:ext cx="246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3015F18B-4A80-C06C-EC1B-D0932765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Bild: Katrin Eichhorn - Hongkong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rm 59393">
            <a:extLst>
              <a:ext uri="{FF2B5EF4-FFF2-40B4-BE49-F238E27FC236}">
                <a16:creationId xmlns:a16="http://schemas.microsoft.com/office/drawing/2014/main" id="{8D9BAAF5-ECF7-4124-1767-A20D45169E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Darmdysbiose</a:t>
            </a:r>
          </a:p>
        </p:txBody>
      </p:sp>
      <p:sp>
        <p:nvSpPr>
          <p:cNvPr id="37891" name="Form 59394">
            <a:extLst>
              <a:ext uri="{FF2B5EF4-FFF2-40B4-BE49-F238E27FC236}">
                <a16:creationId xmlns:a16="http://schemas.microsoft.com/office/drawing/2014/main" id="{EE1177B6-AA2F-4E78-03F7-5DAE347412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Stuhl klebt und stinkt (1)</a:t>
            </a:r>
            <a:endParaRPr lang="de-CH" altLang="de-DE" sz="1600" dirty="0"/>
          </a:p>
        </p:txBody>
      </p:sp>
      <p:sp>
        <p:nvSpPr>
          <p:cNvPr id="37893" name="Rectangle 6">
            <a:extLst>
              <a:ext uri="{FF2B5EF4-FFF2-40B4-BE49-F238E27FC236}">
                <a16:creationId xmlns:a16="http://schemas.microsoft.com/office/drawing/2014/main" id="{867BBF54-251A-B820-1853-2593E094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096963"/>
            <a:ext cx="4105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klebrige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Stuhl klebrig ist,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mit dem WC-Besen die Schüssel gereinigt werden muss,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Papierverbrauch hoch ist, dann klebt der Stuhl an der Darmwand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4" name="Rectangle 7">
            <a:extLst>
              <a:ext uri="{FF2B5EF4-FFF2-40B4-BE49-F238E27FC236}">
                <a16:creationId xmlns:a16="http://schemas.microsoft.com/office/drawing/2014/main" id="{185FD25D-B231-FA7F-B258-DEF325466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786" y="1362075"/>
            <a:ext cx="35226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stinkende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Stuhl stinkt, oder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er schwimmt,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dann ist das ein Hinweis auf Fäulnis oder Gärungsprozesse im Darm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5" name="Rectangle 8">
            <a:extLst>
              <a:ext uri="{FF2B5EF4-FFF2-40B4-BE49-F238E27FC236}">
                <a16:creationId xmlns:a16="http://schemas.microsoft.com/office/drawing/2014/main" id="{6208D3FF-72D5-7FA8-8483-B010EEAD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3789040"/>
            <a:ext cx="8145908" cy="256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 Schleimhautbarrieren verhindern, dass durch die Darmwand Giftstoffe (Toxine)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aufgenommen werden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 Darmverschmutzung ist diese Barriere nicht mehr intakt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Jetzt gelangen Giftstoffe aus dem Darm in den Körper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Im Gegensatz dazu werden die guten Stoffe, Vitamine, Mineralien etc.  schlechter resorbiert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Wir verhungern buchstäblich vor vollen Tellern!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rm 59393">
            <a:extLst>
              <a:ext uri="{FF2B5EF4-FFF2-40B4-BE49-F238E27FC236}">
                <a16:creationId xmlns:a16="http://schemas.microsoft.com/office/drawing/2014/main" id="{32378D81-D07B-E09F-5751-BE067F3DA0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Lecks in der Darmschleimhaut (2)</a:t>
            </a:r>
          </a:p>
        </p:txBody>
      </p:sp>
      <p:sp>
        <p:nvSpPr>
          <p:cNvPr id="39939" name="Rectangle 8">
            <a:extLst>
              <a:ext uri="{FF2B5EF4-FFF2-40B4-BE49-F238E27FC236}">
                <a16:creationId xmlns:a16="http://schemas.microsoft.com/office/drawing/2014/main" id="{5A8E0674-F819-03A2-587B-DB3115804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06438"/>
            <a:ext cx="32400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Beschädigte Schleimhaut</a:t>
            </a:r>
          </a:p>
        </p:txBody>
      </p:sp>
      <p:pic>
        <p:nvPicPr>
          <p:cNvPr id="39940" name="Picture 9" descr="LGS _ Darmzotten">
            <a:extLst>
              <a:ext uri="{FF2B5EF4-FFF2-40B4-BE49-F238E27FC236}">
                <a16:creationId xmlns:a16="http://schemas.microsoft.com/office/drawing/2014/main" id="{C92E9522-4668-46AA-69CC-347A16C7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244600"/>
            <a:ext cx="4027488" cy="2362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0" descr="LGS Graphik">
            <a:extLst>
              <a:ext uri="{FF2B5EF4-FFF2-40B4-BE49-F238E27FC236}">
                <a16:creationId xmlns:a16="http://schemas.microsoft.com/office/drawing/2014/main" id="{94A7F405-1E03-568A-045C-E2A5B2DD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30313"/>
            <a:ext cx="2879725" cy="2387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11">
            <a:extLst>
              <a:ext uri="{FF2B5EF4-FFF2-40B4-BE49-F238E27FC236}">
                <a16:creationId xmlns:a16="http://schemas.microsoft.com/office/drawing/2014/main" id="{C4FAACD7-F081-82CF-8FEE-669181C9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692150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Beschädigte „Barriere“</a:t>
            </a:r>
          </a:p>
        </p:txBody>
      </p:sp>
      <p:sp>
        <p:nvSpPr>
          <p:cNvPr id="39943" name="Rectangle 12">
            <a:extLst>
              <a:ext uri="{FF2B5EF4-FFF2-40B4-BE49-F238E27FC236}">
                <a16:creationId xmlns:a16="http://schemas.microsoft.com/office/drawing/2014/main" id="{802FAE45-5996-E7C0-D381-6DD44B1F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4149080"/>
            <a:ext cx="38877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Aufnahme von Toxinen durch die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beschädigte, undichte Darmschleimhaut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Stinkende, klebrige Stühle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= Darmverschmutzung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= Belastung mit Schadstoffen</a:t>
            </a:r>
            <a:endParaRPr lang="en-US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5" name="Rectangle 14">
            <a:extLst>
              <a:ext uri="{FF2B5EF4-FFF2-40B4-BE49-F238E27FC236}">
                <a16:creationId xmlns:a16="http://schemas.microsoft.com/office/drawing/2014/main" id="{8D2F9AF6-AAE2-85D8-C343-3B3D53CE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644900"/>
            <a:ext cx="3168650" cy="3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Dünndarmschleimhaut</a:t>
            </a:r>
          </a:p>
        </p:txBody>
      </p:sp>
      <p:sp>
        <p:nvSpPr>
          <p:cNvPr id="39946" name="Line 16">
            <a:extLst>
              <a:ext uri="{FF2B5EF4-FFF2-40B4-BE49-F238E27FC236}">
                <a16:creationId xmlns:a16="http://schemas.microsoft.com/office/drawing/2014/main" id="{A84CBA9E-0CA2-EEAB-9FD9-C338E1626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7200" y="3715816"/>
            <a:ext cx="0" cy="6492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 descr="Ein Bild, das Text, Hahn enthält.&#10;&#10;Automatisch generierte Beschreibung">
            <a:extLst>
              <a:ext uri="{FF2B5EF4-FFF2-40B4-BE49-F238E27FC236}">
                <a16:creationId xmlns:a16="http://schemas.microsoft.com/office/drawing/2014/main" id="{A992BC6E-DA9D-B7F1-0118-4C3261A3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2" y="4149080"/>
            <a:ext cx="2516183" cy="18676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97C157-CB04-A270-0A60-B70075EE50B0}"/>
              </a:ext>
            </a:extLst>
          </p:cNvPr>
          <p:cNvSpPr txBox="1"/>
          <p:nvPr/>
        </p:nvSpPr>
        <p:spPr>
          <a:xfrm>
            <a:off x="755576" y="6093296"/>
            <a:ext cx="8280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oben: unbekannt </a:t>
            </a:r>
            <a:b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 unten: Dr. med. Jürg Eichhorn - </a:t>
            </a:r>
            <a:r>
              <a:rPr lang="de-CH" altLang="de-DE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Sigmadivertikulose</a:t>
            </a:r>
            <a: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mit Entzündung der Darmwand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rm 59393">
            <a:extLst>
              <a:ext uri="{FF2B5EF4-FFF2-40B4-BE49-F238E27FC236}">
                <a16:creationId xmlns:a16="http://schemas.microsoft.com/office/drawing/2014/main" id="{1A704746-7D86-1530-D2B9-6EA464EFC4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Lecks in der Darmschleimhaut (2)</a:t>
            </a:r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CEB291EF-9E7A-3420-9D05-4D975BA30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pic>
        <p:nvPicPr>
          <p:cNvPr id="41988" name="Picture 172" descr="LGS Darm ohne Bakterien">
            <a:extLst>
              <a:ext uri="{FF2B5EF4-FFF2-40B4-BE49-F238E27FC236}">
                <a16:creationId xmlns:a16="http://schemas.microsoft.com/office/drawing/2014/main" id="{25D79EB9-DBA9-C644-A92C-D3E42CE7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076700"/>
            <a:ext cx="2130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73" descr="LGS Darm mit Bakterien">
            <a:extLst>
              <a:ext uri="{FF2B5EF4-FFF2-40B4-BE49-F238E27FC236}">
                <a16:creationId xmlns:a16="http://schemas.microsoft.com/office/drawing/2014/main" id="{C75449C5-7B70-C6C2-D401-FA4A9CDA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268413"/>
            <a:ext cx="21240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74" descr="LGS GALT0004">
            <a:extLst>
              <a:ext uri="{FF2B5EF4-FFF2-40B4-BE49-F238E27FC236}">
                <a16:creationId xmlns:a16="http://schemas.microsoft.com/office/drawing/2014/main" id="{BB44E611-3B44-A369-D998-812D616A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63650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75" descr="LGS GALT0001">
            <a:extLst>
              <a:ext uri="{FF2B5EF4-FFF2-40B4-BE49-F238E27FC236}">
                <a16:creationId xmlns:a16="http://schemas.microsoft.com/office/drawing/2014/main" id="{16815B73-DC46-B1DB-3142-39447C1D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002088"/>
            <a:ext cx="38893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176">
            <a:extLst>
              <a:ext uri="{FF2B5EF4-FFF2-40B4-BE49-F238E27FC236}">
                <a16:creationId xmlns:a16="http://schemas.microsoft.com/office/drawing/2014/main" id="{6C771D28-FB1D-BFB8-7D4F-5F97E65E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297113"/>
            <a:ext cx="1493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Darmflora intakt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Immunsystem intakt</a:t>
            </a:r>
          </a:p>
        </p:txBody>
      </p:sp>
      <p:sp>
        <p:nvSpPr>
          <p:cNvPr id="41993" name="Text Box 177">
            <a:extLst>
              <a:ext uri="{FF2B5EF4-FFF2-40B4-BE49-F238E27FC236}">
                <a16:creationId xmlns:a16="http://schemas.microsoft.com/office/drawing/2014/main" id="{7CDCFD5F-916D-F81B-56AF-0742BE3B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5084763"/>
            <a:ext cx="1849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Darmflora nicht intakt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Immunsystem nicht intakt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B7632B-E0BD-6823-CE7B-6D5A31E655FA}"/>
              </a:ext>
            </a:extLst>
          </p:cNvPr>
          <p:cNvSpPr txBox="1"/>
          <p:nvPr/>
        </p:nvSpPr>
        <p:spPr>
          <a:xfrm>
            <a:off x="2699792" y="6247626"/>
            <a:ext cx="29523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rm 59394">
            <a:extLst>
              <a:ext uri="{FF2B5EF4-FFF2-40B4-BE49-F238E27FC236}">
                <a16:creationId xmlns:a16="http://schemas.microsoft.com/office/drawing/2014/main" id="{07F481FE-8C52-7349-C35D-538C0C6318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br>
              <a:rPr lang="de-CH" altLang="de-DE" sz="1800" b="1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de-CH" altLang="de-DE" sz="1800" b="1" dirty="0"/>
              <a:t>¾ des Immunsystems befinden sich in der Darmwand</a:t>
            </a:r>
            <a:endParaRPr lang="de-CH" altLang="de-DE" sz="1600" dirty="0"/>
          </a:p>
        </p:txBody>
      </p:sp>
      <p:sp>
        <p:nvSpPr>
          <p:cNvPr id="44035" name="Form 59393">
            <a:extLst>
              <a:ext uri="{FF2B5EF4-FFF2-40B4-BE49-F238E27FC236}">
                <a16:creationId xmlns:a16="http://schemas.microsoft.com/office/drawing/2014/main" id="{1A9A7E23-E7E9-B1F1-0681-48FF09A915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Belastung des Immunsystems (3)</a:t>
            </a:r>
          </a:p>
        </p:txBody>
      </p:sp>
      <p:sp>
        <p:nvSpPr>
          <p:cNvPr id="44036" name="Rectangle 10">
            <a:extLst>
              <a:ext uri="{FF2B5EF4-FFF2-40B4-BE49-F238E27FC236}">
                <a16:creationId xmlns:a16="http://schemas.microsoft.com/office/drawing/2014/main" id="{61A247CC-46DF-B939-165D-1F4B361B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908175"/>
            <a:ext cx="777716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br>
              <a:rPr kumimoji="1"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vom Darm aufgenommenen Toxine belasten das Immunsystem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Chronische Darmverschmutzung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Chronische Toxinbelastung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Chronische Belastung des Immunsystems</a:t>
            </a:r>
          </a:p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Infektanfälligkeit  -  Krebsanfälligkeit  -  Allergieanfälligkeit</a:t>
            </a:r>
          </a:p>
          <a:p>
            <a:pPr algn="ctr"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7" name="Line 12">
            <a:extLst>
              <a:ext uri="{FF2B5EF4-FFF2-40B4-BE49-F238E27FC236}">
                <a16:creationId xmlns:a16="http://schemas.microsoft.com/office/drawing/2014/main" id="{7170BE2B-151F-5B87-AA06-EE1F3A2A0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073400"/>
            <a:ext cx="0" cy="2889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8" name="Line 13">
            <a:extLst>
              <a:ext uri="{FF2B5EF4-FFF2-40B4-BE49-F238E27FC236}">
                <a16:creationId xmlns:a16="http://schemas.microsoft.com/office/drawing/2014/main" id="{30090FEF-9CF1-45CD-96B2-01A47D98A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11563"/>
            <a:ext cx="0" cy="2889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9" name="Line 14">
            <a:extLst>
              <a:ext uri="{FF2B5EF4-FFF2-40B4-BE49-F238E27FC236}">
                <a16:creationId xmlns:a16="http://schemas.microsoft.com/office/drawing/2014/main" id="{283991E9-036A-A0DD-885F-5CFDB8143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5" y="4202113"/>
            <a:ext cx="0" cy="2984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40" name="Line 12">
            <a:extLst>
              <a:ext uri="{FF2B5EF4-FFF2-40B4-BE49-F238E27FC236}">
                <a16:creationId xmlns:a16="http://schemas.microsoft.com/office/drawing/2014/main" id="{9C90474C-D7D5-0C8D-32B6-684857966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66988"/>
            <a:ext cx="0" cy="2889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rm 59393">
            <a:extLst>
              <a:ext uri="{FF2B5EF4-FFF2-40B4-BE49-F238E27FC236}">
                <a16:creationId xmlns:a16="http://schemas.microsoft.com/office/drawing/2014/main" id="{B975106A-3CFA-C0BA-2339-F21319698D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Neutralisation und Ausscheidung (4)</a:t>
            </a:r>
          </a:p>
        </p:txBody>
      </p:sp>
      <p:sp>
        <p:nvSpPr>
          <p:cNvPr id="46083" name="Form 59394">
            <a:extLst>
              <a:ext uri="{FF2B5EF4-FFF2-40B4-BE49-F238E27FC236}">
                <a16:creationId xmlns:a16="http://schemas.microsoft.com/office/drawing/2014/main" id="{4EADE421-618C-9027-962C-AC9119A262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Wohin mit den Toxinen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b="1" dirty="0"/>
              <a:t>Neutralisation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Die aufgenommenen Toxine sind mehrheitlich sauer und müssen mit basischen   </a:t>
            </a:r>
            <a:br>
              <a:rPr lang="de-CH" altLang="de-DE" sz="1600" dirty="0"/>
            </a:br>
            <a:r>
              <a:rPr lang="de-CH" altLang="de-DE" sz="1600" dirty="0"/>
              <a:t>    Mineralien, vor allem Calcium und Magnesium, neutralisiert werden </a:t>
            </a:r>
          </a:p>
          <a:p>
            <a:pPr marL="0" indent="0"/>
            <a:r>
              <a:rPr lang="de-CH" altLang="de-DE" sz="1600" dirty="0"/>
              <a:t>  Bei klebrigen und stinkenden Stühlen werden Mineralien, Spurenelemente und </a:t>
            </a:r>
            <a:br>
              <a:rPr lang="de-CH" altLang="de-DE" sz="1600" dirty="0"/>
            </a:br>
            <a:r>
              <a:rPr lang="de-CH" altLang="de-DE" sz="1600" dirty="0"/>
              <a:t>    Vitamine schlechter aufgenommen </a:t>
            </a:r>
          </a:p>
          <a:p>
            <a:pPr marL="0" indent="0"/>
            <a:r>
              <a:rPr lang="de-CH" altLang="de-DE" sz="1600" dirty="0"/>
              <a:t>  Zur Neutralisation der Toxine holt sich der Körper das notwendige Calcium und </a:t>
            </a:r>
            <a:br>
              <a:rPr lang="de-CH" altLang="de-DE" sz="1600" dirty="0"/>
            </a:br>
            <a:r>
              <a:rPr lang="de-CH" altLang="de-DE" sz="1600" dirty="0"/>
              <a:t>    Magnesium aus dem Knochen, was im Alter u.U. eine Osteoporose verschlimmern </a:t>
            </a:r>
            <a:br>
              <a:rPr lang="de-CH" altLang="de-DE" sz="1600" dirty="0"/>
            </a:br>
            <a:r>
              <a:rPr lang="de-CH" altLang="de-DE" sz="1600" dirty="0"/>
              <a:t>    kann 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Ausscheidung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Die Toxine müssen nicht nur neutralisiert, sondern auch ausgeschieden werden </a:t>
            </a:r>
            <a:br>
              <a:rPr lang="de-CH" altLang="de-DE" sz="1600" dirty="0"/>
            </a:br>
            <a:r>
              <a:rPr lang="de-CH" altLang="de-DE" sz="1600" dirty="0"/>
              <a:t>    Bei Grossandrang werden die Toxine vorerst im Bindegewebe zwischengelagert</a:t>
            </a:r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rm 59393">
            <a:extLst>
              <a:ext uri="{FF2B5EF4-FFF2-40B4-BE49-F238E27FC236}">
                <a16:creationId xmlns:a16="http://schemas.microsoft.com/office/drawing/2014/main" id="{ACE17C95-5D48-9721-33A3-92FD998933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Das Bindegewebe = Mülldeponie (5)</a:t>
            </a:r>
          </a:p>
        </p:txBody>
      </p:sp>
      <p:sp>
        <p:nvSpPr>
          <p:cNvPr id="48131" name="Form 59394">
            <a:extLst>
              <a:ext uri="{FF2B5EF4-FFF2-40B4-BE49-F238E27FC236}">
                <a16:creationId xmlns:a16="http://schemas.microsoft.com/office/drawing/2014/main" id="{33D28D25-C75B-1E39-5491-0C557BD0A5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Bindegewebsschäden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Im Bindegewebe sammelt sich im Laufe der Zeit eine grosse Menge an Toxinen </a:t>
            </a:r>
            <a:br>
              <a:rPr lang="de-CH" altLang="de-DE" sz="1600" dirty="0"/>
            </a:br>
            <a:r>
              <a:rPr lang="de-CH" altLang="de-DE" sz="1600" dirty="0"/>
              <a:t>    an </a:t>
            </a:r>
            <a:r>
              <a:rPr lang="de-CH" altLang="de-DE" sz="1600" dirty="0">
                <a:sym typeface="Wingdings" panose="05000000000000000000" pitchFamily="2" charset="2"/>
              </a:rPr>
              <a:t> </a:t>
            </a:r>
            <a:r>
              <a:rPr lang="de-CH" altLang="de-DE" sz="1600" dirty="0"/>
              <a:t>Bindegewebe = Mülldeponie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Folgen: 		Bindegewebsschwäche</a:t>
            </a:r>
            <a:br>
              <a:rPr lang="de-CH" altLang="de-DE" sz="1600" dirty="0"/>
            </a:br>
            <a:r>
              <a:rPr lang="de-CH" altLang="de-DE" sz="1600" dirty="0"/>
              <a:t>                  	Weichteilrheuma</a:t>
            </a:r>
            <a:br>
              <a:rPr lang="de-CH" altLang="de-DE" sz="1600" dirty="0"/>
            </a:br>
            <a:r>
              <a:rPr lang="de-CH" altLang="de-DE" sz="1600" dirty="0"/>
              <a:t>                  		Faltige Haut</a:t>
            </a:r>
            <a:br>
              <a:rPr lang="de-CH" altLang="de-DE" sz="1600" dirty="0"/>
            </a:br>
            <a:r>
              <a:rPr lang="de-CH" altLang="de-DE" sz="1600" dirty="0"/>
              <a:t>                  Vorzeitiges Altern</a:t>
            </a:r>
            <a:br>
              <a:rPr lang="de-CH" altLang="de-DE" sz="1600" dirty="0"/>
            </a:br>
            <a:r>
              <a:rPr lang="de-CH" altLang="de-DE" sz="1600" dirty="0"/>
              <a:t>                  Erhöhte Verletzungsgefahr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Das Bindegewebe muss laufend gereinigt werden durch ausreichende Flüssigkeit, </a:t>
            </a:r>
            <a:br>
              <a:rPr lang="de-CH" altLang="de-DE" sz="1600" dirty="0"/>
            </a:br>
            <a:r>
              <a:rPr lang="de-CH" altLang="de-DE" sz="1600" dirty="0"/>
              <a:t>    Schwitzen und körperliche Bewegung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rm 59393">
            <a:extLst>
              <a:ext uri="{FF2B5EF4-FFF2-40B4-BE49-F238E27FC236}">
                <a16:creationId xmlns:a16="http://schemas.microsoft.com/office/drawing/2014/main" id="{4058240C-5653-4E6A-8447-246EC3E68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Grundsystem nach Pischinger (5)</a:t>
            </a:r>
          </a:p>
        </p:txBody>
      </p:sp>
      <p:sp>
        <p:nvSpPr>
          <p:cNvPr id="29699" name="Form 59394">
            <a:extLst>
              <a:ext uri="{FF2B5EF4-FFF2-40B4-BE49-F238E27FC236}">
                <a16:creationId xmlns:a16="http://schemas.microsoft.com/office/drawing/2014/main" id="{69A41B14-376D-443D-979C-2B889D6D6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Endstation der vegetativen Nerven!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Bindegewebe = Mülldeponie  -  Müllmänner = Lymphsystem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749DF002-DB56-47AB-9217-01024849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pic>
        <p:nvPicPr>
          <p:cNvPr id="29701" name="Picture 8" descr="Grundsubstanz Pischinger0001">
            <a:extLst>
              <a:ext uri="{FF2B5EF4-FFF2-40B4-BE49-F238E27FC236}">
                <a16:creationId xmlns:a16="http://schemas.microsoft.com/office/drawing/2014/main" id="{2A8CC99E-C610-4B34-942D-0F53BE5D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2128838"/>
            <a:ext cx="597058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rm 59393">
            <a:extLst>
              <a:ext uri="{FF2B5EF4-FFF2-40B4-BE49-F238E27FC236}">
                <a16:creationId xmlns:a16="http://schemas.microsoft.com/office/drawing/2014/main" id="{2C572B5B-6FDB-458B-89C7-084A0037C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Grundsystem nach Pischinger (5)</a:t>
            </a:r>
          </a:p>
        </p:txBody>
      </p:sp>
      <p:sp>
        <p:nvSpPr>
          <p:cNvPr id="30723" name="Form 59394">
            <a:extLst>
              <a:ext uri="{FF2B5EF4-FFF2-40B4-BE49-F238E27FC236}">
                <a16:creationId xmlns:a16="http://schemas.microsoft.com/office/drawing/2014/main" id="{9876D2F9-F80C-43AC-9687-A808C0ED2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Bindegewebe = Mülldeponie  -  Müllmänner = Lymphsystem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Freier Lymphfluss = befreites Gewebe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A6E71D83-9105-4B54-AB24-D30BB07B4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129AA8C9-A2C5-415F-BB4B-DAE80805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444750"/>
            <a:ext cx="33845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Aufrechterhaltung des Fliessgleichgewichtes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Stofftransporte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zwischen Zellen und Gefässe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Lymphflüssigkeit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Informationsaustausch</a:t>
            </a:r>
          </a:p>
        </p:txBody>
      </p:sp>
      <p:pic>
        <p:nvPicPr>
          <p:cNvPr id="30726" name="Picture 6" descr="pischinger">
            <a:extLst>
              <a:ext uri="{FF2B5EF4-FFF2-40B4-BE49-F238E27FC236}">
                <a16:creationId xmlns:a16="http://schemas.microsoft.com/office/drawing/2014/main" id="{9F2118D0-CC72-4C23-8F10-A63CF7C3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8850"/>
            <a:ext cx="43211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rm 59393">
            <a:extLst>
              <a:ext uri="{FF2B5EF4-FFF2-40B4-BE49-F238E27FC236}">
                <a16:creationId xmlns:a16="http://schemas.microsoft.com/office/drawing/2014/main" id="{776B9EEC-BF2E-41D9-ACAA-D1306D15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Lymphdrainage (5)</a:t>
            </a:r>
          </a:p>
        </p:txBody>
      </p:sp>
      <p:sp>
        <p:nvSpPr>
          <p:cNvPr id="31747" name="Form 59394">
            <a:extLst>
              <a:ext uri="{FF2B5EF4-FFF2-40B4-BE49-F238E27FC236}">
                <a16:creationId xmlns:a16="http://schemas.microsoft.com/office/drawing/2014/main" id="{2451574E-C362-487B-9909-FB8A8FBBE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000125"/>
            <a:ext cx="7859713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Befreit das Gewebe von Stoffwechselabbauprodukten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30A47B40-47BF-40B0-A89A-0B12FA31C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Mitte: http://dws.nezval.at/</a:t>
            </a:r>
          </a:p>
        </p:txBody>
      </p:sp>
      <p:pic>
        <p:nvPicPr>
          <p:cNvPr id="31749" name="Picture 14" descr="MLD7">
            <a:extLst>
              <a:ext uri="{FF2B5EF4-FFF2-40B4-BE49-F238E27FC236}">
                <a16:creationId xmlns:a16="http://schemas.microsoft.com/office/drawing/2014/main" id="{C4FBC34F-A0A5-4544-A1E1-206F0F38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098675"/>
            <a:ext cx="29527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 descr="lym2">
            <a:extLst>
              <a:ext uri="{FF2B5EF4-FFF2-40B4-BE49-F238E27FC236}">
                <a16:creationId xmlns:a16="http://schemas.microsoft.com/office/drawing/2014/main" id="{271F15FD-EF06-4B3F-AB5C-9C26EBF9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2143125"/>
            <a:ext cx="1822450" cy="31067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11" descr="Badekur">
            <a:extLst>
              <a:ext uri="{FF2B5EF4-FFF2-40B4-BE49-F238E27FC236}">
                <a16:creationId xmlns:a16="http://schemas.microsoft.com/office/drawing/2014/main" id="{C30A98B7-1DC0-426D-AF7D-9A041ED0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25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rm 59393">
            <a:extLst>
              <a:ext uri="{FF2B5EF4-FFF2-40B4-BE49-F238E27FC236}">
                <a16:creationId xmlns:a16="http://schemas.microsoft.com/office/drawing/2014/main" id="{060CB1E7-C67C-0410-F85A-E7E9B35421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ausscheidenden Organe (6)</a:t>
            </a:r>
          </a:p>
        </p:txBody>
      </p:sp>
      <p:sp>
        <p:nvSpPr>
          <p:cNvPr id="50179" name="Form 59394">
            <a:extLst>
              <a:ext uri="{FF2B5EF4-FFF2-40B4-BE49-F238E27FC236}">
                <a16:creationId xmlns:a16="http://schemas.microsoft.com/office/drawing/2014/main" id="{C3E250CA-0860-816A-F90C-24EEE80348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Folgeschäden</a:t>
            </a:r>
            <a:endParaRPr lang="de-CH" altLang="de-DE" sz="1600" dirty="0"/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B1D9DCB3-8C34-D5C8-1BCF-8DBD5A3B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493838"/>
            <a:ext cx="806608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b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			Mögliche Folgen bei Überbelastung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Lunge:	</a:t>
            </a: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Schleimhaut - Nasennebenhöhlenprobleme 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Leber:</a:t>
            </a: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Augenprobleme, Tränen, Bindehautentzündungen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Niere:</a:t>
            </a: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Ohrenprobleme, Lendenschmerzen/schwäche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 = 3. Niere:</a:t>
            </a: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Übelriechender Schweiss, Hautunreinheiten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93B1021-8DCD-F4A5-7C26-3513FF3DE1EA}"/>
              </a:ext>
            </a:extLst>
          </p:cNvPr>
          <p:cNvCxnSpPr>
            <a:cxnSpLocks/>
          </p:cNvCxnSpPr>
          <p:nvPr/>
        </p:nvCxnSpPr>
        <p:spPr>
          <a:xfrm>
            <a:off x="989706" y="2564904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rm 59393">
            <a:extLst>
              <a:ext uri="{FF2B5EF4-FFF2-40B4-BE49-F238E27FC236}">
                <a16:creationId xmlns:a16="http://schemas.microsoft.com/office/drawing/2014/main" id="{6FB35619-0C65-6DD9-B1D3-BDC59E129F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Schlange soll nicht Vorbild sein</a:t>
            </a:r>
          </a:p>
        </p:txBody>
      </p:sp>
      <p:sp>
        <p:nvSpPr>
          <p:cNvPr id="13315" name="Form 59394">
            <a:extLst>
              <a:ext uri="{FF2B5EF4-FFF2-40B4-BE49-F238E27FC236}">
                <a16:creationId xmlns:a16="http://schemas.microsoft.com/office/drawing/2014/main" id="{BA7AAB97-2092-837A-D5B1-717E83F50D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Gutes Kauen ist Grundbedingung für unsere Gesundheit und verzeiht schon einmal einige Diätsünden</a:t>
            </a:r>
            <a:br>
              <a:rPr lang="de-CH" altLang="de-DE" sz="1800" b="1" dirty="0"/>
            </a:br>
            <a:endParaRPr lang="de-CH" altLang="de-DE" sz="1800" b="1" dirty="0"/>
          </a:p>
          <a:p>
            <a:pPr marL="0" indent="0">
              <a:buFont typeface="Times New Roman" panose="02020603050405020304" pitchFamily="18" charset="0"/>
              <a:buNone/>
            </a:pPr>
            <a:r>
              <a:rPr lang="de-DE" altLang="de-DE" sz="1800" dirty="0"/>
              <a:t>       “Festes sollst du trinken, Flüssiges sollst du kauen” Hippokrates</a:t>
            </a:r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None/>
            </a:pPr>
            <a:endParaRPr lang="de-CH" altLang="de-DE" sz="1600" dirty="0"/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57C9569D-B70A-D9DF-994A-0C06865CA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61233"/>
              </p:ext>
            </p:extLst>
          </p:nvPr>
        </p:nvGraphicFramePr>
        <p:xfrm>
          <a:off x="1829023" y="2465305"/>
          <a:ext cx="4990877" cy="373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3" imgW="8722655" imgH="6534372" progId="CorelPhotoPaint.Image.8">
                  <p:embed/>
                </p:oleObj>
              </mc:Choice>
              <mc:Fallback>
                <p:oleObj name="CorelPhotoPaint.Image.8" r:id="rId3" imgW="8722655" imgH="6534372" progId="CorelPhotoPaint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023" y="2465305"/>
                        <a:ext cx="4990877" cy="373900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70634C42-A7CF-ABEA-23ED-4A74FA76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 unbekannt - Schlange mit verschlucktem Fisch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rm 59393">
            <a:extLst>
              <a:ext uri="{FF2B5EF4-FFF2-40B4-BE49-F238E27FC236}">
                <a16:creationId xmlns:a16="http://schemas.microsoft.com/office/drawing/2014/main" id="{3AF7F8C6-6494-9CEB-72EF-887C68FBB5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Notventile (7)</a:t>
            </a:r>
          </a:p>
        </p:txBody>
      </p:sp>
      <p:sp>
        <p:nvSpPr>
          <p:cNvPr id="52227" name="Form 59394">
            <a:extLst>
              <a:ext uri="{FF2B5EF4-FFF2-40B4-BE49-F238E27FC236}">
                <a16:creationId xmlns:a16="http://schemas.microsoft.com/office/drawing/2014/main" id="{E1F5649D-B424-D4AF-864D-1F0C53B873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Bei chronischer Überbelastung der ausscheidenden Organe werden die Toxine über Notventile ausgeschieden: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de-DE" altLang="de-DE" sz="1800" b="1" dirty="0"/>
          </a:p>
          <a:p>
            <a:pPr marL="0" indent="0"/>
            <a:r>
              <a:rPr lang="de-DE" altLang="de-DE" sz="1600" dirty="0"/>
              <a:t>  Alle Schleimhäute:	        Chronische Schleimhautprobleme</a:t>
            </a:r>
          </a:p>
          <a:p>
            <a:pPr marL="0" indent="0"/>
            <a:endParaRPr lang="de-DE" altLang="de-DE" sz="1600" dirty="0"/>
          </a:p>
          <a:p>
            <a:pPr marL="0" indent="0"/>
            <a:r>
              <a:rPr lang="de-DE" altLang="de-DE" sz="1600" dirty="0"/>
              <a:t>  Tränenflüssigkeit:	          Chronische Bindehautentzündung </a:t>
            </a:r>
            <a:br>
              <a:rPr lang="de-DE" altLang="de-DE" sz="1600" dirty="0"/>
            </a:br>
            <a:r>
              <a:rPr lang="de-DE" altLang="de-DE" sz="1600" dirty="0"/>
              <a:t>   			                                           Tränenstrasse</a:t>
            </a:r>
          </a:p>
          <a:p>
            <a:pPr marL="0" indent="0"/>
            <a:endParaRPr lang="de-DE" altLang="de-DE" sz="1600" dirty="0"/>
          </a:p>
          <a:p>
            <a:pPr marL="0" indent="0"/>
            <a:r>
              <a:rPr lang="de-DE" altLang="de-DE" sz="1600" dirty="0"/>
              <a:t>  Weibliche Scheide:	       Übelriechender Ausfluss ohne Nachweis von Pilzen oder 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   schädlichen Bakterien</a:t>
            </a:r>
          </a:p>
          <a:p>
            <a:pPr marL="0" indent="0"/>
            <a:endParaRPr lang="de-DE" altLang="de-DE" sz="1600" dirty="0"/>
          </a:p>
          <a:p>
            <a:pPr marL="0" indent="0"/>
            <a:r>
              <a:rPr lang="de-DE" altLang="de-DE" sz="1600" dirty="0"/>
              <a:t>  Prostata:		                        Chronische Prostataentzündung, übelriechender Samen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rm 59393">
            <a:extLst>
              <a:ext uri="{FF2B5EF4-FFF2-40B4-BE49-F238E27FC236}">
                <a16:creationId xmlns:a16="http://schemas.microsoft.com/office/drawing/2014/main" id="{C3AFCC69-233B-D177-551C-920EF7E408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Tränenstrasse (7)</a:t>
            </a:r>
          </a:p>
        </p:txBody>
      </p:sp>
      <p:sp>
        <p:nvSpPr>
          <p:cNvPr id="54275" name="Form 59394">
            <a:extLst>
              <a:ext uri="{FF2B5EF4-FFF2-40B4-BE49-F238E27FC236}">
                <a16:creationId xmlns:a16="http://schemas.microsoft.com/office/drawing/2014/main" id="{2F84E20C-CC6F-DE30-A310-8CE97995C5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Tränenstrasse aus Erfahrung: Immer Leaky-Gut-Syndrom!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Wenn sich in der Tränenflüssigkeit Toxine, ätzende Stoffe, befinden, so führt der </a:t>
            </a:r>
            <a:br>
              <a:rPr lang="de-CH" altLang="de-DE" sz="1600" dirty="0"/>
            </a:br>
            <a:r>
              <a:rPr lang="de-CH" altLang="de-DE" sz="1600" dirty="0"/>
              <a:t>    nächtliche Tränenfluss zu einer Braunverfärbung der Augenwinkel:</a:t>
            </a:r>
            <a:br>
              <a:rPr lang="de-CH" altLang="de-DE" sz="1600" dirty="0"/>
            </a:br>
            <a:br>
              <a:rPr lang="de-CH" altLang="de-DE" sz="1600" dirty="0"/>
            </a:br>
            <a:r>
              <a:rPr lang="de-CH" altLang="de-DE" sz="1600" dirty="0"/>
              <a:t>    Rechtsschläfer:		          Nur rechte Seite</a:t>
            </a:r>
            <a:br>
              <a:rPr lang="de-CH" altLang="de-DE" sz="1600" dirty="0"/>
            </a:br>
            <a:r>
              <a:rPr lang="de-CH" altLang="de-DE" sz="1600" dirty="0"/>
              <a:t>    Linksschläfer:		             Nur linke Seite</a:t>
            </a:r>
            <a:br>
              <a:rPr lang="de-CH" altLang="de-DE" sz="1600" dirty="0"/>
            </a:br>
            <a:r>
              <a:rPr lang="de-CH" altLang="de-DE" sz="1600" dirty="0"/>
              <a:t>    Unruhige Schläfer:	    Rechte und linke Seite ungefähr gleich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Wenn ein Mensch zu ¾ auf der rechten Seite schläft und eine Toxinbelastung vorliegt, so </a:t>
            </a:r>
            <a:br>
              <a:rPr lang="de-CH" altLang="de-DE" sz="1600" dirty="0"/>
            </a:br>
            <a:r>
              <a:rPr lang="de-CH" altLang="de-DE" sz="1600" dirty="0"/>
              <a:t>    findet sich auf der rechten Seite eine deutlich grössere Braunfleckung als auf der linken </a:t>
            </a:r>
            <a:br>
              <a:rPr lang="de-CH" altLang="de-DE" sz="1600" dirty="0"/>
            </a:br>
            <a:r>
              <a:rPr lang="de-CH" altLang="de-DE" sz="1600" dirty="0"/>
              <a:t>    Seite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rm 59393">
            <a:extLst>
              <a:ext uri="{FF2B5EF4-FFF2-40B4-BE49-F238E27FC236}">
                <a16:creationId xmlns:a16="http://schemas.microsoft.com/office/drawing/2014/main" id="{B518759C-747D-1DDE-2B22-794A7D4A66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Tränenstrasse (7)</a:t>
            </a:r>
          </a:p>
        </p:txBody>
      </p:sp>
      <p:pic>
        <p:nvPicPr>
          <p:cNvPr id="56323" name="Picture 10" descr="traenenstrasse">
            <a:extLst>
              <a:ext uri="{FF2B5EF4-FFF2-40B4-BE49-F238E27FC236}">
                <a16:creationId xmlns:a16="http://schemas.microsoft.com/office/drawing/2014/main" id="{86BAA2D1-88BE-AE01-2E2D-0C1B741F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03913" cy="45767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Line 11">
            <a:extLst>
              <a:ext uri="{FF2B5EF4-FFF2-40B4-BE49-F238E27FC236}">
                <a16:creationId xmlns:a16="http://schemas.microsoft.com/office/drawing/2014/main" id="{8C7650E5-6F1B-F67E-C281-D9C42D260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750" y="3286125"/>
            <a:ext cx="288925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56325" name="Line 12">
            <a:extLst>
              <a:ext uri="{FF2B5EF4-FFF2-40B4-BE49-F238E27FC236}">
                <a16:creationId xmlns:a16="http://schemas.microsoft.com/office/drawing/2014/main" id="{9EF3014E-006A-20DC-BE56-F668C1DBB7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0225" y="4581525"/>
            <a:ext cx="317500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56326" name="Line 13">
            <a:extLst>
              <a:ext uri="{FF2B5EF4-FFF2-40B4-BE49-F238E27FC236}">
                <a16:creationId xmlns:a16="http://schemas.microsoft.com/office/drawing/2014/main" id="{6C4B3AF2-A28E-4710-D08C-86C156329F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8738" y="4797425"/>
            <a:ext cx="460375" cy="2587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F89FA4-D5DB-DF21-B4FC-E8564D0265C0}"/>
              </a:ext>
            </a:extLst>
          </p:cNvPr>
          <p:cNvSpPr txBox="1"/>
          <p:nvPr/>
        </p:nvSpPr>
        <p:spPr>
          <a:xfrm>
            <a:off x="2699792" y="6247626"/>
            <a:ext cx="2952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Dr. med. Jürg Eichhorn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rm 59393">
            <a:extLst>
              <a:ext uri="{FF2B5EF4-FFF2-40B4-BE49-F238E27FC236}">
                <a16:creationId xmlns:a16="http://schemas.microsoft.com/office/drawing/2014/main" id="{6FD9D135-A1B0-C42B-C8A1-1E1DE44BEE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Die gesunden Darmbakterien (8)</a:t>
            </a:r>
          </a:p>
        </p:txBody>
      </p:sp>
      <p:sp>
        <p:nvSpPr>
          <p:cNvPr id="58371" name="Form 59394">
            <a:extLst>
              <a:ext uri="{FF2B5EF4-FFF2-40B4-BE49-F238E27FC236}">
                <a16:creationId xmlns:a16="http://schemas.microsoft.com/office/drawing/2014/main" id="{468AD1BE-2429-0166-0151-9AC787ED07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Schutzwallfunktion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Die gesunden Darmbakterien, Laktobazillen u.a., lagern sich an die Darmwand an: </a:t>
            </a:r>
            <a:br>
              <a:rPr lang="de-CH" altLang="de-DE" sz="1600" dirty="0"/>
            </a:br>
            <a:r>
              <a:rPr lang="de-CH" altLang="de-DE" sz="1600" dirty="0"/>
              <a:t>        Sie besitzen im Gegensatz zu den Fäulnis- und Gärungsbakterien eine Haftfähigkeit und </a:t>
            </a:r>
            <a:br>
              <a:rPr lang="de-CH" altLang="de-DE" sz="1600" dirty="0"/>
            </a:br>
            <a:r>
              <a:rPr lang="de-CH" altLang="de-DE" sz="1600" dirty="0"/>
              <a:t>        schützen so unsere Darmschleimhaut vor dem Kot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Die Gesamtmasse an gesunden Darmbakterien dürfte etwa 2 Kilogramm betragen!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Diese Bakterienmasse muss ernährt werden, sonst schwindet sie dahin und Fäulnis- und </a:t>
            </a:r>
            <a:br>
              <a:rPr lang="de-CH" altLang="de-DE" sz="1600" dirty="0"/>
            </a:br>
            <a:r>
              <a:rPr lang="de-CH" altLang="de-DE" sz="1600" dirty="0"/>
              <a:t>    Gärungsbakterien sowie Pilze gewinnen wild wuchernd die Oberhand</a:t>
            </a: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Nährende Substanzen, genannt lösliche Pektine, lösliche Nahrungsfasern, finden sich aber </a:t>
            </a:r>
            <a:br>
              <a:rPr lang="de-CH" altLang="de-DE" sz="1600" dirty="0"/>
            </a:br>
            <a:r>
              <a:rPr lang="de-CH" altLang="de-DE" sz="1600" dirty="0"/>
              <a:t>    nicht im Kaffee, Gipfeli oder Schweinefilet, sondern u.a. reichhaltig im Apfel oder in reinen </a:t>
            </a:r>
            <a:br>
              <a:rPr lang="de-CH" altLang="de-DE" sz="1600" dirty="0"/>
            </a:br>
            <a:r>
              <a:rPr lang="de-CH" altLang="de-DE" sz="1600" dirty="0"/>
              <a:t>    Flohsamenschalen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rm 59393">
            <a:extLst>
              <a:ext uri="{FF2B5EF4-FFF2-40B4-BE49-F238E27FC236}">
                <a16:creationId xmlns:a16="http://schemas.microsoft.com/office/drawing/2014/main" id="{BFD15DCC-54DF-E15D-ECCF-31E043919B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4 Schleimhautbarrieren (9)</a:t>
            </a:r>
          </a:p>
        </p:txBody>
      </p:sp>
      <p:sp>
        <p:nvSpPr>
          <p:cNvPr id="60419" name="Form 59394">
            <a:extLst>
              <a:ext uri="{FF2B5EF4-FFF2-40B4-BE49-F238E27FC236}">
                <a16:creationId xmlns:a16="http://schemas.microsoft.com/office/drawing/2014/main" id="{5C8A2B6E-9D5A-FA4B-0EDF-201354BFD9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8108825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Intakte Barrieren  -  Gesunder Mensch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Zwischen Darmschleimhaut und Darminhalt befindet sich, sofern vorhanden, ein schützender </a:t>
            </a:r>
            <a:br>
              <a:rPr lang="de-CH" altLang="de-DE" sz="1600" dirty="0"/>
            </a:br>
            <a:r>
              <a:rPr lang="de-CH" altLang="de-DE" sz="1600" dirty="0"/>
              <a:t>    Bakterienrasen </a:t>
            </a:r>
          </a:p>
          <a:p>
            <a:pPr marL="0" indent="0"/>
            <a:r>
              <a:rPr lang="de-CH" altLang="de-DE" sz="1600" dirty="0"/>
              <a:t>  Hier ist die Darmschleimhaut intakt und der Stuhl, beziehungsweise der Nahrungsbrei, </a:t>
            </a:r>
            <a:br>
              <a:rPr lang="de-CH" altLang="de-DE" sz="1600" dirty="0"/>
            </a:br>
            <a:r>
              <a:rPr lang="de-CH" altLang="de-DE" sz="1600" dirty="0"/>
              <a:t>    schwimmt wie „Aquaplaning“ auf einer Schleimschicht obenauf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Genauer gesagt sind es 4 Schleimhautbarrieren, die uns vor den Darmtoxinen schützen </a:t>
            </a:r>
            <a:br>
              <a:rPr lang="de-CH" altLang="de-DE" sz="1600" dirty="0"/>
            </a:br>
            <a:r>
              <a:rPr lang="de-CH" altLang="de-DE" sz="1600" dirty="0"/>
              <a:t>    Diese Barrieren müssen intakt sein, ansonsten nicht nur Toxine, sondern auch halbverdaute </a:t>
            </a:r>
            <a:br>
              <a:rPr lang="de-CH" altLang="de-DE" sz="1600" dirty="0"/>
            </a:br>
            <a:r>
              <a:rPr lang="de-CH" altLang="de-DE" sz="1600" dirty="0"/>
              <a:t>    Eiweisse, mögliche Allergene also, zur Aufnahme gelangen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Wenn die Barrieren geöffnet sind, so unterliegt das Immunsystem einem ständigen </a:t>
            </a:r>
            <a:br>
              <a:rPr lang="de-CH" altLang="de-DE" sz="1600" dirty="0"/>
            </a:br>
            <a:r>
              <a:rPr lang="de-CH" altLang="de-DE" sz="1600" dirty="0"/>
              <a:t>    Bombardement von potentiellen Toxinen und Allergenen: </a:t>
            </a:r>
            <a:br>
              <a:rPr lang="de-CH" altLang="de-DE" sz="1600" dirty="0"/>
            </a:br>
            <a:r>
              <a:rPr lang="de-CH" altLang="de-DE" sz="1600" dirty="0"/>
              <a:t>    Tierische Produkte (vor allem Kuhmilchprodukte), Weizen, Nüsse und Zitrusfrüchte, </a:t>
            </a:r>
            <a:br>
              <a:rPr lang="de-CH" altLang="de-DE" sz="1600" dirty="0"/>
            </a:br>
            <a:r>
              <a:rPr lang="de-CH" altLang="de-DE" sz="1600" dirty="0"/>
              <a:t>    um nur die wichtigsten zu nennen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rm 59393">
            <a:extLst>
              <a:ext uri="{FF2B5EF4-FFF2-40B4-BE49-F238E27FC236}">
                <a16:creationId xmlns:a16="http://schemas.microsoft.com/office/drawing/2014/main" id="{3C625E4D-3CC5-E7E8-0556-E4C3F08757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Sekretorisches Immunglobulin A (10)</a:t>
            </a:r>
          </a:p>
        </p:txBody>
      </p:sp>
      <p:sp>
        <p:nvSpPr>
          <p:cNvPr id="62467" name="Form 59394">
            <a:extLst>
              <a:ext uri="{FF2B5EF4-FFF2-40B4-BE49-F238E27FC236}">
                <a16:creationId xmlns:a16="http://schemas.microsoft.com/office/drawing/2014/main" id="{165C59E4-94FA-D9B0-6E56-4816A747AE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7964809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Intakte Darmschleimhaut = Immunschutz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Nur die intakte Darmschleimhaut vermag genügend sekretorisches Immunglobulin </a:t>
            </a:r>
            <a:br>
              <a:rPr lang="de-CH" altLang="de-DE" sz="1600" dirty="0"/>
            </a:br>
            <a:r>
              <a:rPr lang="de-CH" altLang="de-DE" sz="1600" dirty="0"/>
              <a:t>    A (sIG-A) zu bilden und in die Darmhöhle abzugeben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Bei schlechten Darmverhältnissen, Durchfall oder Verstopfung, bei klebrigen und </a:t>
            </a:r>
            <a:br>
              <a:rPr lang="de-CH" altLang="de-DE" sz="1600" dirty="0"/>
            </a:br>
            <a:r>
              <a:rPr lang="de-CH" altLang="de-DE" sz="1600" dirty="0"/>
              <a:t>    stinkenden Stühlen, ist sIG-A stets vermindert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sIG-A aber ist ein wichtiger Immunschutzstoff im Darm, sozusagen der erste Kontakt des </a:t>
            </a:r>
            <a:br>
              <a:rPr lang="de-CH" altLang="de-DE" sz="1600" dirty="0"/>
            </a:br>
            <a:r>
              <a:rPr lang="de-CH" altLang="de-DE" sz="1600" dirty="0"/>
              <a:t>    Immunsystems mit der aufgenommen Nahrung, der auf dem Blutweg auch zu allen anderen </a:t>
            </a:r>
            <a:br>
              <a:rPr lang="de-CH" altLang="de-DE" sz="1600" dirty="0"/>
            </a:br>
            <a:r>
              <a:rPr lang="de-CH" altLang="de-DE" sz="1600" dirty="0"/>
              <a:t>    Schleimhäute im Körper transportiert wird und auch dort schützende und abwehrende </a:t>
            </a:r>
            <a:br>
              <a:rPr lang="de-CH" altLang="de-DE" sz="1600" dirty="0"/>
            </a:br>
            <a:r>
              <a:rPr lang="de-CH" altLang="de-DE" sz="1600" dirty="0"/>
              <a:t>    Wirkung entfaltet 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rm 59393">
            <a:extLst>
              <a:ext uri="{FF2B5EF4-FFF2-40B4-BE49-F238E27FC236}">
                <a16:creationId xmlns:a16="http://schemas.microsoft.com/office/drawing/2014/main" id="{4FF1F2F5-226E-941C-95CD-0FB6E0B6C4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Leaky Gut kann zu Übersäuerung führen</a:t>
            </a:r>
          </a:p>
        </p:txBody>
      </p:sp>
      <p:sp>
        <p:nvSpPr>
          <p:cNvPr id="64515" name="Form 59394">
            <a:extLst>
              <a:ext uri="{FF2B5EF4-FFF2-40B4-BE49-F238E27FC236}">
                <a16:creationId xmlns:a16="http://schemas.microsoft.com/office/drawing/2014/main" id="{BBE5111E-3B51-D887-56BA-61619DDD29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Im Vordergrund: Schlechter Darm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 </a:t>
            </a:r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  <p:pic>
        <p:nvPicPr>
          <p:cNvPr id="2" name="Picture 6" descr="Übersäuerung - Ursachen0001">
            <a:extLst>
              <a:ext uri="{FF2B5EF4-FFF2-40B4-BE49-F238E27FC236}">
                <a16:creationId xmlns:a16="http://schemas.microsoft.com/office/drawing/2014/main" id="{67097287-25CE-E292-4F05-8934983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574750"/>
            <a:ext cx="692626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8">
            <a:extLst>
              <a:ext uri="{FF2B5EF4-FFF2-40B4-BE49-F238E27FC236}">
                <a16:creationId xmlns:a16="http://schemas.microsoft.com/office/drawing/2014/main" id="{9E719595-3998-5E31-FFAB-626CCA8A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15" y="4723632"/>
            <a:ext cx="2592388" cy="12969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FD936F-A50B-E35F-43A4-28EA7351409F}"/>
              </a:ext>
            </a:extLst>
          </p:cNvPr>
          <p:cNvSpPr txBox="1"/>
          <p:nvPr/>
        </p:nvSpPr>
        <p:spPr>
          <a:xfrm>
            <a:off x="2699792" y="6247626"/>
            <a:ext cx="2952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</p:spTree>
    <p:extLst>
      <p:ext uri="{BB962C8B-B14F-4D97-AF65-F5344CB8AC3E}">
        <p14:creationId xmlns:p14="http://schemas.microsoft.com/office/powerpoint/2010/main" val="113843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rm 59393">
            <a:extLst>
              <a:ext uri="{FF2B5EF4-FFF2-40B4-BE49-F238E27FC236}">
                <a16:creationId xmlns:a16="http://schemas.microsoft.com/office/drawing/2014/main" id="{4FF1F2F5-226E-941C-95CD-0FB6E0B6C4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Leaky Gut kann zu Übersäuerung führen</a:t>
            </a:r>
          </a:p>
        </p:txBody>
      </p:sp>
      <p:sp>
        <p:nvSpPr>
          <p:cNvPr id="64515" name="Form 59394">
            <a:extLst>
              <a:ext uri="{FF2B5EF4-FFF2-40B4-BE49-F238E27FC236}">
                <a16:creationId xmlns:a16="http://schemas.microsoft.com/office/drawing/2014/main" id="{BBE5111E-3B51-D887-56BA-61619DDD29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1016394"/>
            <a:ext cx="7859712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Typische Folgen: Müdigkeit, Abgeschlagenheit, Verspannungen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 </a:t>
            </a:r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  <p:pic>
        <p:nvPicPr>
          <p:cNvPr id="4" name="Picture 6" descr="Übersäuerung - Folgen">
            <a:extLst>
              <a:ext uri="{FF2B5EF4-FFF2-40B4-BE49-F238E27FC236}">
                <a16:creationId xmlns:a16="http://schemas.microsoft.com/office/drawing/2014/main" id="{B4D939F2-DE12-DF61-F5E0-350FCF91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628800"/>
            <a:ext cx="69119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8469A1D-354D-D370-544B-0F29B59C6DBC}"/>
              </a:ext>
            </a:extLst>
          </p:cNvPr>
          <p:cNvSpPr txBox="1"/>
          <p:nvPr/>
        </p:nvSpPr>
        <p:spPr>
          <a:xfrm>
            <a:off x="2915816" y="6246433"/>
            <a:ext cx="2952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</p:spTree>
    <p:extLst>
      <p:ext uri="{BB962C8B-B14F-4D97-AF65-F5344CB8AC3E}">
        <p14:creationId xmlns:p14="http://schemas.microsoft.com/office/powerpoint/2010/main" val="144600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rm 59393">
            <a:extLst>
              <a:ext uri="{FF2B5EF4-FFF2-40B4-BE49-F238E27FC236}">
                <a16:creationId xmlns:a16="http://schemas.microsoft.com/office/drawing/2014/main" id="{4FF1F2F5-226E-941C-95CD-0FB6E0B6C4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Take home message</a:t>
            </a:r>
          </a:p>
        </p:txBody>
      </p:sp>
      <p:sp>
        <p:nvSpPr>
          <p:cNvPr id="64515" name="Form 59394">
            <a:extLst>
              <a:ext uri="{FF2B5EF4-FFF2-40B4-BE49-F238E27FC236}">
                <a16:creationId xmlns:a16="http://schemas.microsoft.com/office/drawing/2014/main" id="{BBE5111E-3B51-D887-56BA-61619DDD29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8108825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Zusammenfassend darf gesagt werden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wenn weder Durchfall noch Verstopfung noch Blähungen bestehen,</a:t>
            </a:r>
          </a:p>
          <a:p>
            <a:pPr marL="0" indent="0"/>
            <a:r>
              <a:rPr lang="de-CH" altLang="de-DE" sz="1600" dirty="0"/>
              <a:t>  wenn der Stuhlgang geregelt ist, 1x täglich frühmorgens,</a:t>
            </a:r>
          </a:p>
          <a:p>
            <a:pPr marL="0" indent="0"/>
            <a:r>
              <a:rPr lang="de-CH" altLang="de-DE" sz="1600" dirty="0"/>
              <a:t>  wenn der Stuhl weder klebrig ist noch stinkt,</a:t>
            </a:r>
          </a:p>
          <a:p>
            <a:pPr marL="0" indent="0"/>
            <a:r>
              <a:rPr lang="de-CH" altLang="de-DE" sz="1600" dirty="0"/>
              <a:t>  wenn er in der WC Schüssel sinkt, </a:t>
            </a:r>
          </a:p>
          <a:p>
            <a:pPr marL="0" indent="0"/>
            <a:r>
              <a:rPr lang="de-CH" altLang="de-DE" sz="1600" dirty="0"/>
              <a:t>  dann ernähren Sie sich höchstwahrscheinlich richtig und falls irgendwelche Beschwerden </a:t>
            </a:r>
            <a:br>
              <a:rPr lang="de-CH" altLang="de-DE" sz="1600" dirty="0"/>
            </a:br>
            <a:r>
              <a:rPr lang="de-CH" altLang="de-DE" sz="1600" dirty="0"/>
              <a:t>    bestehen, so ist die Ursache wohl kaum im Darm beziehungsweise in einem falschen </a:t>
            </a:r>
            <a:br>
              <a:rPr lang="de-CH" altLang="de-DE" sz="1600" dirty="0"/>
            </a:br>
            <a:r>
              <a:rPr lang="de-CH" altLang="de-DE" sz="1600" dirty="0"/>
              <a:t>    Essverhalten zu suchen</a:t>
            </a:r>
            <a:br>
              <a:rPr lang="de-CH" altLang="de-DE" sz="1600" dirty="0"/>
            </a:br>
            <a:br>
              <a:rPr lang="de-CH" altLang="de-DE" sz="1600" dirty="0"/>
            </a:br>
            <a:r>
              <a:rPr lang="de-CH" altLang="de-DE" sz="1600" b="1" dirty="0"/>
              <a:t>Meine Erfahrung nach über 30 Jahren praktischer Medizin:</a:t>
            </a:r>
          </a:p>
          <a:p>
            <a:pPr marL="0" indent="0"/>
            <a:endParaRPr lang="de-CH" altLang="de-DE" sz="1600" dirty="0"/>
          </a:p>
          <a:p>
            <a:pPr marL="0" indent="0"/>
            <a:r>
              <a:rPr lang="de-CH" altLang="de-DE" sz="1600" dirty="0"/>
              <a:t>  Ich kenne keinen darmgesunden Allergiker</a:t>
            </a:r>
          </a:p>
          <a:p>
            <a:pPr marL="0" indent="0"/>
            <a:r>
              <a:rPr lang="de-CH" altLang="de-DE" sz="1600" dirty="0"/>
              <a:t>  Nackenschmerzen sind sehr oft Folge eines Leaky-Gut-Syndroms</a:t>
            </a:r>
          </a:p>
          <a:p>
            <a:pPr marL="0" indent="0"/>
            <a:r>
              <a:rPr lang="de-CH" altLang="de-DE" sz="1600" dirty="0"/>
              <a:t>  Bei schlechten Haut-Bindegewebeverhältnissen stets an den Darm denken</a:t>
            </a:r>
          </a:p>
          <a:p>
            <a:pPr marL="0" indent="0"/>
            <a:r>
              <a:rPr lang="de-CH" altLang="de-DE" sz="1600" dirty="0"/>
              <a:t>  Übelriechender Körpergeruch: Ursache fast immer im Darm</a:t>
            </a:r>
          </a:p>
          <a:p>
            <a:pPr marL="0" indent="0"/>
            <a:r>
              <a:rPr lang="de-CH" altLang="de-DE" sz="1600" dirty="0"/>
              <a:t>  Müdigkeit und Erschöpfung sind oft Folge von üppigen Abendmahlzeiten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59393">
            <a:extLst>
              <a:ext uri="{FF2B5EF4-FFF2-40B4-BE49-F238E27FC236}">
                <a16:creationId xmlns:a16="http://schemas.microsoft.com/office/drawing/2014/main" id="{6C9BA633-DCB7-43A9-9B9E-3B8AE6F58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Der Mensch ist was er verdaut</a:t>
            </a:r>
          </a:p>
        </p:txBody>
      </p:sp>
      <p:sp>
        <p:nvSpPr>
          <p:cNvPr id="7171" name="Form 59394">
            <a:extLst>
              <a:ext uri="{FF2B5EF4-FFF2-40B4-BE49-F238E27FC236}">
                <a16:creationId xmlns:a16="http://schemas.microsoft.com/office/drawing/2014/main" id="{6CC723B1-047D-4EB4-91CB-5CF2FE213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Ein intaktes Schleimhautsystem ist unabdingbare Voraussetzung für die enzymatische Aufschlüsselung und Verdauung aller Nahrungsbestandteile</a:t>
            </a:r>
          </a:p>
          <a:p>
            <a:pPr marL="0" indent="0"/>
            <a:endParaRPr lang="de-DE" altLang="de-DE" sz="1600" dirty="0"/>
          </a:p>
          <a:p>
            <a:pPr marL="0" indent="0">
              <a:buFont typeface="Times New Roman" panose="02020603050405020304" pitchFamily="18" charset="0"/>
              <a:buNone/>
            </a:pPr>
            <a:br>
              <a:rPr lang="de-CH" altLang="de-DE" dirty="0"/>
            </a:br>
            <a:br>
              <a:rPr lang="de-CH" altLang="de-DE" dirty="0"/>
            </a:br>
            <a:br>
              <a:rPr lang="de-CH" altLang="de-DE" dirty="0"/>
            </a:br>
            <a:endParaRPr lang="de-CH" altLang="de-DE" dirty="0"/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3AEB199-059D-4192-AF68-EFEE03F3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79281"/>
            <a:ext cx="451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sp>
        <p:nvSpPr>
          <p:cNvPr id="7173" name="Rectangle 12">
            <a:extLst>
              <a:ext uri="{FF2B5EF4-FFF2-40B4-BE49-F238E27FC236}">
                <a16:creationId xmlns:a16="http://schemas.microsoft.com/office/drawing/2014/main" id="{7C85115D-F98B-4E8D-AF4D-7721A1A9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1946871"/>
            <a:ext cx="28448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proximalem Dünndarm:</a:t>
            </a:r>
            <a:b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Aminosäuren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Fettsäuren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Einfachzucker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Vitamine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Mineralstoffe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Spurenelemente</a:t>
            </a:r>
          </a:p>
        </p:txBody>
      </p:sp>
      <p:pic>
        <p:nvPicPr>
          <p:cNvPr id="7174" name="Picture 2" descr="\\Server\Fotos\JPG Praxis\Darm\Darm farbig.jpg">
            <a:extLst>
              <a:ext uri="{FF2B5EF4-FFF2-40B4-BE49-F238E27FC236}">
                <a16:creationId xmlns:a16="http://schemas.microsoft.com/office/drawing/2014/main" id="{832BDE63-FD0A-411F-8E1F-F5D1B0F9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00808"/>
            <a:ext cx="1692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2">
            <a:extLst>
              <a:ext uri="{FF2B5EF4-FFF2-40B4-BE49-F238E27FC236}">
                <a16:creationId xmlns:a16="http://schemas.microsoft.com/office/drawing/2014/main" id="{89283FEC-3782-42E0-BB5D-CBAACC0F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843683"/>
            <a:ext cx="3429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distalen Dünn-und Dickdarm:</a:t>
            </a:r>
            <a:b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Komplexe Bakterienflora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Versorgung mit Vitaminen, Metaboliten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Immunmodulatorische Aufgaben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Abwehraufgaben</a:t>
            </a:r>
          </a:p>
        </p:txBody>
      </p:sp>
      <p:sp>
        <p:nvSpPr>
          <p:cNvPr id="7176" name="Rechteck 11">
            <a:extLst>
              <a:ext uri="{FF2B5EF4-FFF2-40B4-BE49-F238E27FC236}">
                <a16:creationId xmlns:a16="http://schemas.microsoft.com/office/drawing/2014/main" id="{6F7DEB43-70BC-4558-8118-194DDCB4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4415433"/>
            <a:ext cx="79295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der Darmschleimhaut: </a:t>
            </a:r>
            <a:br>
              <a:rPr kumimoji="1"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MALT: 	Mucosa assoziiertes lymphatisches Gewebe = Ursprung von 80% aller Immunzellen!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System besteht aus Makrophagen, B- und T-Lymphozyten, M-Zellen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ITS: 	Intestinales Nervensystem: Neuro-endokrinologisch hoch aktiv </a:t>
            </a: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Bildet 90% des Serotonins    </a:t>
            </a:r>
            <a:b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</a:t>
            </a: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antidepressiv, </a:t>
            </a:r>
            <a:r>
              <a:rPr kumimoji="1" lang="en-US" altLang="de-DE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appetithemmend</a:t>
            </a:r>
            <a:endParaRPr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Dr. scient. med Jürg Eichhorn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 59393">
            <a:extLst>
              <a:ext uri="{FF2B5EF4-FFF2-40B4-BE49-F238E27FC236}">
                <a16:creationId xmlns:a16="http://schemas.microsoft.com/office/drawing/2014/main" id="{5370CAC2-3291-419F-A554-96B144D6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212" y="44450"/>
            <a:ext cx="6265044" cy="457200"/>
          </a:xfrm>
        </p:spPr>
        <p:txBody>
          <a:bodyPr wrap="square"/>
          <a:lstStyle/>
          <a:p>
            <a:r>
              <a:rPr lang="de-CH" altLang="de-DE" dirty="0"/>
              <a:t>Intestinale Autointoxikation = Selbstvergiftung</a:t>
            </a:r>
          </a:p>
        </p:txBody>
      </p:sp>
      <p:sp>
        <p:nvSpPr>
          <p:cNvPr id="17411" name="Form 59394">
            <a:extLst>
              <a:ext uri="{FF2B5EF4-FFF2-40B4-BE49-F238E27FC236}">
                <a16:creationId xmlns:a16="http://schemas.microsoft.com/office/drawing/2014/main" id="{4AACD343-5A93-488D-8725-BECAA6E95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74025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de-CH" sz="1800" b="1" dirty="0"/>
              <a:t>Der Mensch lebt nur von der Hälfte seines Essens</a:t>
            </a:r>
            <a:br>
              <a:rPr lang="de-CH" sz="1800" b="1" dirty="0"/>
            </a:br>
            <a:r>
              <a:rPr lang="de-CH" sz="1800" b="1" dirty="0"/>
              <a:t>Von der anderen Hälfte leben die Ärzte (Ägypten, 2000 aC)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de-DE" sz="1800" b="1" dirty="0"/>
          </a:p>
          <a:p>
            <a:pPr>
              <a:defRPr/>
            </a:pPr>
            <a:r>
              <a:rPr lang="de-CH" sz="1600" dirty="0"/>
              <a:t>Chronische Überforderung der Verdauungsorgane führt zu Entzündungen der Mukosa und damit zu weitreichenden Schädigungen im Immun- und Nervensystem und schlussendlich zur Entgleisungen des Gesamtorganismus</a:t>
            </a:r>
            <a:r>
              <a:rPr kumimoji="1" lang="en-US" sz="1600" dirty="0"/>
              <a:t> </a:t>
            </a:r>
          </a:p>
          <a:p>
            <a:pPr>
              <a:defRPr/>
            </a:pPr>
            <a:r>
              <a:rPr kumimoji="1" lang="en-US" sz="1600" b="1" dirty="0"/>
              <a:t>Abbauprodukte von Tyrosin, Tryptophan, Phenylalanin:</a:t>
            </a:r>
            <a:br>
              <a:rPr kumimoji="1" lang="en-US" sz="1600" dirty="0"/>
            </a:br>
            <a:r>
              <a:rPr kumimoji="1" lang="en-US" sz="1600" dirty="0"/>
              <a:t>    Fäulnisstoffe: Indol, Skatol, Phenol, Kresol, Cadaverin</a:t>
            </a:r>
          </a:p>
          <a:p>
            <a:pPr>
              <a:defRPr/>
            </a:pPr>
            <a:r>
              <a:rPr kumimoji="1" lang="en-US" sz="1600" b="1" dirty="0"/>
              <a:t>Abbauprodukte schwer verdaulicher Gärungsstoffe: </a:t>
            </a:r>
            <a:br>
              <a:rPr kumimoji="1" lang="en-US" sz="1600" dirty="0"/>
            </a:br>
            <a:r>
              <a:rPr kumimoji="1" lang="en-US" sz="1600" dirty="0"/>
              <a:t>    Propanol, Butanol, Fuselalkohole</a:t>
            </a:r>
          </a:p>
          <a:p>
            <a:pPr>
              <a:defRPr/>
            </a:pPr>
            <a:r>
              <a:rPr kumimoji="1" lang="en-US" sz="1600" dirty="0"/>
              <a:t>Alle Stoffe sind zelltoxisch und cancerogen! Sie werden resorbiert und </a:t>
            </a:r>
            <a:r>
              <a:rPr kumimoji="1" lang="en-US" sz="1600" i="1" dirty="0"/>
              <a:t>durchströmen</a:t>
            </a:r>
            <a:r>
              <a:rPr kumimoji="1" lang="en-US" sz="1600" dirty="0"/>
              <a:t> das MALT = Intestinale Autointoxikation </a:t>
            </a:r>
          </a:p>
          <a:p>
            <a:pPr marL="0" indent="0">
              <a:defRPr/>
            </a:pPr>
            <a:endParaRPr lang="de-DE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de-CH" dirty="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C8C8866D-691D-4024-BB5A-060C4697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6224588"/>
            <a:ext cx="7929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Dr. med. Monika Pirlet-Gottwald, Zaenmagazin 1/2010, Bildquelle. Biomed, Fa. Madaus “Der Mensch muss Müssen können”</a:t>
            </a:r>
          </a:p>
        </p:txBody>
      </p:sp>
      <p:pic>
        <p:nvPicPr>
          <p:cNvPr id="8197" name="Picture 7" descr="Küche_2">
            <a:extLst>
              <a:ext uri="{FF2B5EF4-FFF2-40B4-BE49-F238E27FC236}">
                <a16:creationId xmlns:a16="http://schemas.microsoft.com/office/drawing/2014/main" id="{1537808C-0CAC-4B13-8CFA-1FF0CB34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594225"/>
            <a:ext cx="3905250" cy="16573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 59393">
            <a:extLst>
              <a:ext uri="{FF2B5EF4-FFF2-40B4-BE49-F238E27FC236}">
                <a16:creationId xmlns:a16="http://schemas.microsoft.com/office/drawing/2014/main" id="{8F61A3E6-6544-46C7-8F5B-85F7F5BB9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Folgen der Zersetzungsprozesse</a:t>
            </a:r>
          </a:p>
        </p:txBody>
      </p:sp>
      <p:sp>
        <p:nvSpPr>
          <p:cNvPr id="17411" name="Form 59394">
            <a:extLst>
              <a:ext uri="{FF2B5EF4-FFF2-40B4-BE49-F238E27FC236}">
                <a16:creationId xmlns:a16="http://schemas.microsoft.com/office/drawing/2014/main" id="{2E0DA9F6-B109-4592-9A9D-722483CA7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de-CH" sz="1800" b="1" dirty="0"/>
              <a:t>Der undichte Darm = Leaky-Gut-Syndrom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de-DE" sz="1800" b="1" dirty="0"/>
          </a:p>
          <a:p>
            <a:pPr marL="0" indent="0">
              <a:defRPr/>
            </a:pPr>
            <a:r>
              <a:rPr lang="de-CH" sz="1600" dirty="0"/>
              <a:t>  Overgrowth von Dickdarmbakterien in den Dünndarm hinein</a:t>
            </a:r>
          </a:p>
          <a:p>
            <a:pPr marL="0" indent="0">
              <a:defRPr/>
            </a:pPr>
            <a:r>
              <a:rPr lang="de-CH" sz="1600" dirty="0"/>
              <a:t>  Ausgeprägte Dysbiose: Verminderung der aeroben Lactobazillen und Bifidobakterien </a:t>
            </a:r>
            <a:br>
              <a:rPr lang="de-CH" sz="1600" dirty="0"/>
            </a:br>
            <a:r>
              <a:rPr lang="de-CH" sz="1600" dirty="0"/>
              <a:t>    (verantwortlich für die Integrität der Schleimhaut)</a:t>
            </a:r>
          </a:p>
          <a:p>
            <a:pPr marL="0" indent="0">
              <a:defRPr/>
            </a:pPr>
            <a:r>
              <a:rPr lang="de-CH" sz="1600" dirty="0"/>
              <a:t>  Blähbäuche</a:t>
            </a:r>
          </a:p>
          <a:p>
            <a:pPr marL="0" indent="0">
              <a:defRPr/>
            </a:pPr>
            <a:r>
              <a:rPr kumimoji="1" lang="de-CH" sz="1600" dirty="0"/>
              <a:t>  Übelriechende, schmierige Stühle</a:t>
            </a:r>
          </a:p>
          <a:p>
            <a:pPr marL="0" indent="0">
              <a:defRPr/>
            </a:pPr>
            <a:r>
              <a:rPr kumimoji="1" lang="de-CH" sz="1600" dirty="0"/>
              <a:t>  Darmermüdung, Darmträgheit, eingeschränkte Darmfunktion</a:t>
            </a:r>
            <a:r>
              <a:rPr kumimoji="1" lang="en-US" sz="1600" dirty="0"/>
              <a:t> </a:t>
            </a:r>
          </a:p>
          <a:p>
            <a:pPr marL="0" indent="0">
              <a:defRPr/>
            </a:pPr>
            <a:r>
              <a:rPr kumimoji="1" lang="en-US" sz="1600" dirty="0"/>
              <a:t> Exsudative Entzündung der Mukosa</a:t>
            </a:r>
          </a:p>
          <a:p>
            <a:pPr marL="0" indent="0">
              <a:defRPr/>
            </a:pPr>
            <a:r>
              <a:rPr kumimoji="1" lang="en-US" sz="1600" dirty="0"/>
              <a:t>  Störung der Mukosaimmunität</a:t>
            </a:r>
          </a:p>
          <a:p>
            <a:pPr marL="0" indent="0">
              <a:defRPr/>
            </a:pPr>
            <a:r>
              <a:rPr kumimoji="1" lang="en-US" sz="1600" dirty="0"/>
              <a:t>  Auflösung der Tight Junctions (Verbindung zwischen den Zellen der Darmschleimhaut)</a:t>
            </a:r>
          </a:p>
          <a:p>
            <a:pPr marL="0" indent="0">
              <a:defRPr/>
            </a:pPr>
            <a:r>
              <a:rPr kumimoji="1" lang="en-US" sz="1600" dirty="0"/>
              <a:t>  Der Darm wird löcherig = Leaky-Gut-Syndrom</a:t>
            </a:r>
          </a:p>
          <a:p>
            <a:pPr marL="0" indent="0">
              <a:defRPr/>
            </a:pPr>
            <a:r>
              <a:rPr kumimoji="1" lang="en-US" sz="1600" dirty="0"/>
              <a:t>  Unverdaute Proteine penetrieren die Darmschleimhaut und treffen dort auf das     </a:t>
            </a:r>
            <a:br>
              <a:rPr kumimoji="1" lang="en-US" sz="1600" dirty="0"/>
            </a:br>
            <a:r>
              <a:rPr kumimoji="1" lang="en-US" sz="1600" dirty="0"/>
              <a:t>    vegetative Immunsystem: Bildung von Antikörpern </a:t>
            </a:r>
            <a:r>
              <a:rPr kumimoji="1" lang="en-US" sz="1600" dirty="0">
                <a:sym typeface="Wingdings" panose="05000000000000000000" pitchFamily="2" charset="2"/>
              </a:rPr>
              <a:t> </a:t>
            </a:r>
            <a:r>
              <a:rPr kumimoji="1" lang="en-US" sz="1600" dirty="0"/>
              <a:t>Allergie!</a:t>
            </a:r>
          </a:p>
          <a:p>
            <a:pPr marL="0" indent="0">
              <a:defRPr/>
            </a:pPr>
            <a:endParaRPr lang="de-DE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de-CH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170921D1-5AD3-4044-8571-C8643AC3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Spaltenholz, Atlas der Anatomie, 1900</a:t>
            </a:r>
          </a:p>
        </p:txBody>
      </p:sp>
      <p:pic>
        <p:nvPicPr>
          <p:cNvPr id="9221" name="Picture 5" descr="\\Server\Fotos\JPG Praxis\Darm\Appendix_2.jpg">
            <a:extLst>
              <a:ext uri="{FF2B5EF4-FFF2-40B4-BE49-F238E27FC236}">
                <a16:creationId xmlns:a16="http://schemas.microsoft.com/office/drawing/2014/main" id="{36002FBA-784E-4E14-B0AD-806B0B3B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627313"/>
            <a:ext cx="180181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rm 59393">
            <a:extLst>
              <a:ext uri="{FF2B5EF4-FFF2-40B4-BE49-F238E27FC236}">
                <a16:creationId xmlns:a16="http://schemas.microsoft.com/office/drawing/2014/main" id="{84EFAA65-B505-4778-BFCB-B36DA38E1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Mukosaentzündung setzt Kaskade in Gang</a:t>
            </a:r>
          </a:p>
        </p:txBody>
      </p:sp>
      <p:sp>
        <p:nvSpPr>
          <p:cNvPr id="17411" name="Form 59394">
            <a:extLst>
              <a:ext uri="{FF2B5EF4-FFF2-40B4-BE49-F238E27FC236}">
                <a16:creationId xmlns:a16="http://schemas.microsoft.com/office/drawing/2014/main" id="{BEF1A236-FE55-4AB0-95B3-B12EB9AC8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de-CH" sz="1800" b="1" dirty="0"/>
              <a:t>Entzündung löst eine Kaskade von immunologischen Reaktionen aus, sowohl in der Mukosa (Schleimhautschicht) wie systemisch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de-DE" sz="1800" b="1" dirty="0"/>
          </a:p>
          <a:p>
            <a:pPr marL="0" indent="0">
              <a:defRPr/>
            </a:pPr>
            <a:r>
              <a:rPr lang="de-CH" sz="1600" b="1" dirty="0"/>
              <a:t>  Sauerstoffradikale, nitrosativer Stress (NO, Peroxynitrite):</a:t>
            </a:r>
            <a:br>
              <a:rPr lang="de-CH" sz="1600" dirty="0"/>
            </a:br>
            <a:r>
              <a:rPr lang="de-CH" sz="1600" dirty="0"/>
              <a:t>         Schädigung der Mitochondrien und der Atmungskette</a:t>
            </a:r>
            <a:br>
              <a:rPr lang="de-CH" sz="1600" dirty="0"/>
            </a:br>
            <a:endParaRPr lang="de-CH" sz="1600" dirty="0"/>
          </a:p>
          <a:p>
            <a:pPr marL="0" indent="0">
              <a:defRPr/>
            </a:pPr>
            <a:r>
              <a:rPr lang="de-CH" sz="1600" b="1" dirty="0"/>
              <a:t>  Hemmung der Zuckerverbrennung im Zitronensäurezyklus:</a:t>
            </a:r>
            <a:br>
              <a:rPr lang="de-CH" sz="1600" dirty="0"/>
            </a:br>
            <a:r>
              <a:rPr lang="de-CH" sz="1600" dirty="0"/>
              <a:t>         Lactatbelastung (Leber, kompetitiv zu Ammoniak!)</a:t>
            </a:r>
            <a:br>
              <a:rPr lang="de-CH" sz="1600" dirty="0"/>
            </a:br>
            <a:endParaRPr lang="de-CH" sz="1600" dirty="0"/>
          </a:p>
          <a:p>
            <a:pPr marL="0" indent="0">
              <a:defRPr/>
            </a:pPr>
            <a:r>
              <a:rPr lang="de-CH" sz="1600" b="1" dirty="0"/>
              <a:t>  Übersäuerung, Leitsymptome:</a:t>
            </a:r>
            <a:br>
              <a:rPr lang="de-CH" sz="1600" dirty="0"/>
            </a:br>
            <a:r>
              <a:rPr lang="de-CH" sz="1600" dirty="0"/>
              <a:t>        Erschöpfung, Zerschlagenheit, morgendliche Startprobleme mit Inappetenz, Gelenk- und </a:t>
            </a:r>
            <a:br>
              <a:rPr lang="de-CH" sz="1600" dirty="0"/>
            </a:br>
            <a:r>
              <a:rPr lang="de-CH" sz="1600" dirty="0"/>
              <a:t>        LWS Probleme, Süssgelüste und Fressattacken</a:t>
            </a:r>
            <a:br>
              <a:rPr lang="de-CH" sz="1600" dirty="0"/>
            </a:br>
            <a:endParaRPr lang="de-CH" sz="1600" dirty="0"/>
          </a:p>
          <a:p>
            <a:pPr marL="0" indent="0">
              <a:defRPr/>
            </a:pPr>
            <a:r>
              <a:rPr lang="de-CH" sz="1600" b="1" dirty="0"/>
              <a:t>  Mehrverbrauch an Vitaminen, Mineralien, Spurenelementen</a:t>
            </a:r>
            <a:br>
              <a:rPr lang="de-CH" sz="1600" b="1" dirty="0"/>
            </a:br>
            <a:endParaRPr lang="de-CH" sz="1600" b="1" dirty="0"/>
          </a:p>
          <a:p>
            <a:pPr marL="0" indent="0">
              <a:defRPr/>
            </a:pPr>
            <a:r>
              <a:rPr lang="de-CH" sz="1600" b="1" dirty="0"/>
              <a:t>  Serotoninverlust:</a:t>
            </a:r>
            <a:br>
              <a:rPr lang="de-CH" sz="1600" dirty="0"/>
            </a:br>
            <a:r>
              <a:rPr lang="de-CH" sz="1600" dirty="0"/>
              <a:t>        Antriebslosigkeit, Stimmungsschwankungen, Depression, ungezügelter Appetit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2088FF9A-180C-47EE-9BEF-324B8AAB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Spaltenholz, Atlas der Anatomie, 1900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 59393">
            <a:extLst>
              <a:ext uri="{FF2B5EF4-FFF2-40B4-BE49-F238E27FC236}">
                <a16:creationId xmlns:a16="http://schemas.microsoft.com/office/drawing/2014/main" id="{F6510754-0B21-47F2-8D11-A6AC941E7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Rätsel: 4 Krankheitszeichen?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8754DB1F-2072-4FF9-9141-5CD20B8A0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Biomed, Fa. Madaus “Der Mensch muss Müssen können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F0DFA1-840F-4955-AFCE-A5C6E2A3F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143000"/>
            <a:ext cx="107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de-CH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1269" name="Picture 5" descr="FrauKlo_2">
            <a:extLst>
              <a:ext uri="{FF2B5EF4-FFF2-40B4-BE49-F238E27FC236}">
                <a16:creationId xmlns:a16="http://schemas.microsoft.com/office/drawing/2014/main" id="{BC5B93E7-001B-4CBF-AC62-BD5AEDA5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09675"/>
            <a:ext cx="2303463" cy="4541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8">
            <a:extLst>
              <a:ext uri="{FF2B5EF4-FFF2-40B4-BE49-F238E27FC236}">
                <a16:creationId xmlns:a16="http://schemas.microsoft.com/office/drawing/2014/main" id="{CA5BFCE3-C2C3-49DB-AE93-7658B6A3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2943225"/>
            <a:ext cx="37052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Buch: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Verstopfung, Zeit!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Fenster: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Es stinkt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Papier: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Verschmierter After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Besen: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Stuhl klebt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rm 59393">
            <a:extLst>
              <a:ext uri="{FF2B5EF4-FFF2-40B4-BE49-F238E27FC236}">
                <a16:creationId xmlns:a16="http://schemas.microsoft.com/office/drawing/2014/main" id="{B3B5403A-2CE8-53A5-F30F-029B36B997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panose="020B0604020202020204" pitchFamily="34" charset="0"/>
              </a:rPr>
              <a:t>Darm = Fläche eines Reihenhausgartens</a:t>
            </a:r>
          </a:p>
        </p:txBody>
      </p:sp>
      <p:sp>
        <p:nvSpPr>
          <p:cNvPr id="15363" name="Form 59394">
            <a:extLst>
              <a:ext uri="{FF2B5EF4-FFF2-40B4-BE49-F238E27FC236}">
                <a16:creationId xmlns:a16="http://schemas.microsoft.com/office/drawing/2014/main" id="{A31C007C-283C-4200-DB7D-F2FFCF70AE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Darmoberfläche: 200-300 Quadratmeter</a:t>
            </a:r>
            <a:br>
              <a:rPr lang="de-CH" altLang="de-DE" sz="1800" b="1" dirty="0"/>
            </a:br>
            <a:r>
              <a:rPr lang="de-DE" altLang="de-DE" sz="1600" dirty="0"/>
              <a:t>  </a:t>
            </a:r>
            <a:endParaRPr lang="de-CH" altLang="de-DE" sz="1600" dirty="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D88CEB8D-FBE2-F605-B791-B36980C48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5300663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200-300 m2</a:t>
            </a:r>
          </a:p>
        </p:txBody>
      </p:sp>
      <p:pic>
        <p:nvPicPr>
          <p:cNvPr id="15365" name="Picture 6" descr="mensch2">
            <a:extLst>
              <a:ext uri="{FF2B5EF4-FFF2-40B4-BE49-F238E27FC236}">
                <a16:creationId xmlns:a16="http://schemas.microsoft.com/office/drawing/2014/main" id="{98A51986-2866-BEF0-460E-593C6572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979613"/>
            <a:ext cx="2228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>
            <a:extLst>
              <a:ext uri="{FF2B5EF4-FFF2-40B4-BE49-F238E27FC236}">
                <a16:creationId xmlns:a16="http://schemas.microsoft.com/office/drawing/2014/main" id="{DBFDC717-A403-E6BA-B556-7B84A5B3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14950"/>
            <a:ext cx="152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Quadratmeter</a:t>
            </a:r>
          </a:p>
        </p:txBody>
      </p:sp>
      <p:pic>
        <p:nvPicPr>
          <p:cNvPr id="15367" name="Picture 8" descr="Lungenkrebs_Teil2_2">
            <a:extLst>
              <a:ext uri="{FF2B5EF4-FFF2-40B4-BE49-F238E27FC236}">
                <a16:creationId xmlns:a16="http://schemas.microsoft.com/office/drawing/2014/main" id="{455320A5-31BC-4FB5-0D34-46B88844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1986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9">
            <a:extLst>
              <a:ext uri="{FF2B5EF4-FFF2-40B4-BE49-F238E27FC236}">
                <a16:creationId xmlns:a16="http://schemas.microsoft.com/office/drawing/2014/main" id="{12C9B5E7-4BF9-CAEF-7368-1E128C5C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5310188"/>
            <a:ext cx="1629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Quadratmeter</a:t>
            </a:r>
          </a:p>
        </p:txBody>
      </p:sp>
      <p:pic>
        <p:nvPicPr>
          <p:cNvPr id="15369" name="Picture 10" descr="Bauchbild2">
            <a:extLst>
              <a:ext uri="{FF2B5EF4-FFF2-40B4-BE49-F238E27FC236}">
                <a16:creationId xmlns:a16="http://schemas.microsoft.com/office/drawing/2014/main" id="{19B2AC0E-A3E4-A8EB-25E0-81BFEE4E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989138"/>
            <a:ext cx="1651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88FA1E9-6079-CB89-3517-54EE76AB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3008</Words>
  <Application>Microsoft Office PowerPoint</Application>
  <PresentationFormat>Bildschirmpräsentation (4:3)</PresentationFormat>
  <Paragraphs>519</Paragraphs>
  <Slides>41</Slides>
  <Notes>41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50" baseType="lpstr">
      <vt:lpstr>Arial</vt:lpstr>
      <vt:lpstr>Calibri</vt:lpstr>
      <vt:lpstr>Frutiger 45 Light</vt:lpstr>
      <vt:lpstr>Frutiger 55 Roman</vt:lpstr>
      <vt:lpstr>Times New Roman</vt:lpstr>
      <vt:lpstr>Wingdings</vt:lpstr>
      <vt:lpstr>Benutzerdefiniertes Design</vt:lpstr>
      <vt:lpstr>CorelPhotoPaint.Image.8</vt:lpstr>
      <vt:lpstr>CorelDRAW</vt:lpstr>
      <vt:lpstr>Das Leaky-Gut-Syndrom (LGS) - Schadstoffquelle Darm</vt:lpstr>
      <vt:lpstr>Der Darm - Ein Hochleistungsorgan</vt:lpstr>
      <vt:lpstr>Die Schlange soll nicht Vorbild sein</vt:lpstr>
      <vt:lpstr>Der Mensch ist was er verdaut</vt:lpstr>
      <vt:lpstr>Intestinale Autointoxikation = Selbstvergiftung</vt:lpstr>
      <vt:lpstr>Folgen der Zersetzungsprozesse</vt:lpstr>
      <vt:lpstr>Mukosaentzündung setzt Kaskade in Gang</vt:lpstr>
      <vt:lpstr>Rätsel: 4 Krankheitszeichen?</vt:lpstr>
      <vt:lpstr>Darm = Fläche eines Reihenhausgartens</vt:lpstr>
      <vt:lpstr>Darmflora</vt:lpstr>
      <vt:lpstr>Der Darm, ein Immunorgan</vt:lpstr>
      <vt:lpstr>Die Darmflora - Wer ist wo?</vt:lpstr>
      <vt:lpstr>Die Dickdarmflora</vt:lpstr>
      <vt:lpstr>Darmflora - Zusammensetzung - Funktion</vt:lpstr>
      <vt:lpstr>Säuerungsflora - Fäulnisflora</vt:lpstr>
      <vt:lpstr>Darmsymbiose</vt:lpstr>
      <vt:lpstr>Darmdysbiose: Folgen</vt:lpstr>
      <vt:lpstr>Leaky Gut: Folgenschwer für den Körper</vt:lpstr>
      <vt:lpstr>Darmdysbiose</vt:lpstr>
      <vt:lpstr>Darmdysbiose</vt:lpstr>
      <vt:lpstr>Lecks in der Darmschleimhaut (2)</vt:lpstr>
      <vt:lpstr>Lecks in der Darmschleimhaut (2)</vt:lpstr>
      <vt:lpstr>Belastung des Immunsystems (3)</vt:lpstr>
      <vt:lpstr>Neutralisation und Ausscheidung (4)</vt:lpstr>
      <vt:lpstr>Das Bindegewebe = Mülldeponie (5)</vt:lpstr>
      <vt:lpstr>Das Grundsystem nach Pischinger (5)</vt:lpstr>
      <vt:lpstr>Das Grundsystem nach Pischinger (5)</vt:lpstr>
      <vt:lpstr>Manuelle Lymphdrainage (5)</vt:lpstr>
      <vt:lpstr>Die ausscheidenden Organe (6)</vt:lpstr>
      <vt:lpstr>Die Notventile (7)</vt:lpstr>
      <vt:lpstr>Die Tränenstrasse (7)</vt:lpstr>
      <vt:lpstr>Die Tränenstrasse (7)</vt:lpstr>
      <vt:lpstr>Die gesunden Darmbakterien (8)</vt:lpstr>
      <vt:lpstr>4 Schleimhautbarrieren (9)</vt:lpstr>
      <vt:lpstr>Sekretorisches Immunglobulin A (10)</vt:lpstr>
      <vt:lpstr>Leaky Gut kann zu Übersäuerung führen</vt:lpstr>
      <vt:lpstr>Leaky Gut kann zu Übersäuerung führen</vt:lpstr>
      <vt:lpstr>Take home message</vt:lpstr>
      <vt:lpstr>Ausführliche Informationen zu vielen Themen</vt:lpstr>
      <vt:lpstr>Besten Dank für Ihre Aufmerksamkeit</vt:lpstr>
      <vt:lpstr>Autor</vt:lpstr>
    </vt:vector>
  </TitlesOfParts>
  <Company>rgutzwiller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Eichhorn Jürg</dc:creator>
  <cp:lastModifiedBy>Jürg Eichhorn</cp:lastModifiedBy>
  <cp:revision>373</cp:revision>
  <dcterms:created xsi:type="dcterms:W3CDTF">2005-10-13T09:21:53Z</dcterms:created>
  <dcterms:modified xsi:type="dcterms:W3CDTF">2024-02-17T10:42:46Z</dcterms:modified>
</cp:coreProperties>
</file>